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3" r:id="rId4"/>
    <p:sldId id="263" r:id="rId5"/>
    <p:sldId id="272" r:id="rId6"/>
    <p:sldId id="266" r:id="rId7"/>
    <p:sldId id="265" r:id="rId8"/>
    <p:sldId id="274" r:id="rId9"/>
    <p:sldId id="268" r:id="rId10"/>
    <p:sldId id="267" r:id="rId11"/>
    <p:sldId id="271" r:id="rId12"/>
    <p:sldId id="275" r:id="rId13"/>
    <p:sldId id="270" r:id="rId14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7F43"/>
    <a:srgbClr val="B9D99A"/>
    <a:srgbClr val="F0FFD6"/>
    <a:srgbClr val="D0E4D9"/>
    <a:srgbClr val="A2C9B3"/>
    <a:srgbClr val="2D8653"/>
    <a:srgbClr val="B3B3B3"/>
    <a:srgbClr val="000000"/>
    <a:srgbClr val="BECBBE"/>
    <a:srgbClr val="F2F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howGuides="1">
      <p:cViewPr varScale="1">
        <p:scale>
          <a:sx n="73" d="100"/>
          <a:sy n="73" d="100"/>
        </p:scale>
        <p:origin x="328" y="3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B28D1-58D8-4EBA-AD4A-3097FCE67AD9}" type="datetimeFigureOut">
              <a:rPr lang="da-DK" smtClean="0"/>
              <a:t>11-04-2024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91502-756A-4244-B8CC-0FD4F7A5EFF5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77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w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w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w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1989138"/>
            <a:ext cx="12191423" cy="4871438"/>
          </a:xfrm>
          <a:prstGeom prst="rect">
            <a:avLst/>
          </a:prstGeom>
          <a:solidFill>
            <a:srgbClr val="567F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AAC0C3D3-9420-466E-837D-E3FCFD058D0C}"/>
              </a:ext>
            </a:extLst>
          </p:cNvPr>
          <p:cNvSpPr/>
          <p:nvPr userDrawn="1"/>
        </p:nvSpPr>
        <p:spPr>
          <a:xfrm>
            <a:off x="0" y="1976434"/>
            <a:ext cx="683568" cy="4881566"/>
          </a:xfrm>
          <a:prstGeom prst="rect">
            <a:avLst/>
          </a:prstGeom>
          <a:solidFill>
            <a:srgbClr val="B9D9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366839" y="2720891"/>
            <a:ext cx="9435658" cy="1981738"/>
          </a:xfrm>
        </p:spPr>
        <p:txBody>
          <a:bodyPr anchor="t" anchorCtr="0"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38pt skrives her</a:t>
            </a:r>
            <a:br>
              <a:rPr lang="da-DK" dirty="0"/>
            </a:br>
            <a:r>
              <a:rPr lang="da-DK" dirty="0"/>
              <a:t>i to eller flere linjer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1366839" y="5101432"/>
            <a:ext cx="9433105" cy="888504"/>
          </a:xfrm>
        </p:spPr>
        <p:txBody>
          <a:bodyPr/>
          <a:lstStyle>
            <a:lvl1pPr marL="0" indent="0" algn="l">
              <a:lnSpc>
                <a:spcPct val="89000"/>
              </a:lnSpc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Underoverskrift 20pt skrives her i to linjer eller max tre linjer</a:t>
            </a:r>
          </a:p>
        </p:txBody>
      </p:sp>
      <p:sp>
        <p:nvSpPr>
          <p:cNvPr id="17" name="text" descr="{&quot;templafy&quot;:{&quot;id&quot;:&quot;45efa975-e268-4535-8d34-a915fed8783c&quot;}}" title="Form.PresentationTitle">
            <a:extLst>
              <a:ext uri="{FF2B5EF4-FFF2-40B4-BE49-F238E27FC236}">
                <a16:creationId xmlns:a16="http://schemas.microsoft.com/office/drawing/2014/main" id="{6E96F3D6-F9A3-4A0A-AF11-9947015BA81A}"/>
              </a:ext>
            </a:extLst>
          </p:cNvPr>
          <p:cNvSpPr txBox="1"/>
          <p:nvPr userDrawn="1"/>
        </p:nvSpPr>
        <p:spPr>
          <a:xfrm>
            <a:off x="1368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a-DK" sz="1000" dirty="0">
              <a:solidFill>
                <a:schemeClr val="bg1"/>
              </a:solidFill>
            </a:endParaRPr>
          </a:p>
        </p:txBody>
      </p:sp>
      <p:sp>
        <p:nvSpPr>
          <p:cNvPr id="19" name="text" descr="{&quot;templafy&quot;:{&quot;id&quot;:&quot;7cdcd9e7-c5d5-485d-8200-f05d00705f30&quot;}}" title="UserProfile.Name">
            <a:extLst>
              <a:ext uri="{FF2B5EF4-FFF2-40B4-BE49-F238E27FC236}">
                <a16:creationId xmlns:a16="http://schemas.microsoft.com/office/drawing/2014/main" id="{443C3F1B-6F22-44FD-9D20-8046FEEFD6D9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DB375924-8F1B-4A42-B386-30D658A1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40073283-4609-4E3F-B89A-30DFFAA2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088646-E100-4B10-A869-A5FAC8DAF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935792027" name="image" descr="{&quot;templafy&quot;:{&quot;id&quot;:&quot;3fa2644a-a9a1-4d57-af77-9dc4de9ff38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324" y="6314400"/>
            <a:ext cx="1324800" cy="421200"/>
          </a:xfrm>
          <a:prstGeom prst="rect">
            <a:avLst/>
          </a:prstGeom>
        </p:spPr>
      </p:pic>
      <p:pic>
        <p:nvPicPr>
          <p:cNvPr id="2081797414" name="image" descr="{&quot;templafy&quot;:{&quot;id&quot;:&quot;572f3516-719f-4173-9d5f-6af45e70744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013" y="872704"/>
            <a:ext cx="871200" cy="900000"/>
          </a:xfrm>
          <a:prstGeom prst="rect">
            <a:avLst/>
          </a:prstGeom>
        </p:spPr>
      </p:pic>
      <p:pic>
        <p:nvPicPr>
          <p:cNvPr id="1457385690" name="image" descr="{&quot;templafy&quot;:{&quot;id&quot;:&quot;e85fd611-a7f6-497a-b05e-5d5dfd082c34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013" y="260648"/>
            <a:ext cx="871200" cy="900000"/>
          </a:xfrm>
          <a:prstGeom prst="rect">
            <a:avLst/>
          </a:prstGeom>
        </p:spPr>
      </p:pic>
      <p:sp>
        <p:nvSpPr>
          <p:cNvPr id="28" name="text" descr="{&quot;templafy&quot;:{&quot;id&quot;:&quot;b7d1df9a-983b-41f8-896f-5814a5f20a4b&quot;}}" title="UserProfile.Office.Virksomhed_{{DocumentLanguage}}">
            <a:extLst>
              <a:ext uri="{FF2B5EF4-FFF2-40B4-BE49-F238E27FC236}">
                <a16:creationId xmlns:a16="http://schemas.microsoft.com/office/drawing/2014/main" id="{516BAA53-8511-47D7-9AD0-B6F8B7A92F4D}"/>
              </a:ext>
            </a:extLst>
          </p:cNvPr>
          <p:cNvSpPr txBox="1"/>
          <p:nvPr userDrawn="1"/>
        </p:nvSpPr>
        <p:spPr>
          <a:xfrm>
            <a:off x="1366838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400" b="1" noProof="0" dirty="0">
                <a:solidFill>
                  <a:srgbClr val="565656"/>
                </a:solidFill>
              </a:rPr>
              <a:t>Bispebjerg og Frederiksberg Hospital</a:t>
            </a:r>
          </a:p>
        </p:txBody>
      </p:sp>
      <p:sp>
        <p:nvSpPr>
          <p:cNvPr id="29" name="text" descr="{&quot;templafy&quot;:{&quot;id&quot;:&quot;83ffd8d7-e3c5-4ca7-994e-040850f9d08a&quot;}}" title="UserProfile.CenterFreeText">
            <a:extLst>
              <a:ext uri="{FF2B5EF4-FFF2-40B4-BE49-F238E27FC236}">
                <a16:creationId xmlns:a16="http://schemas.microsoft.com/office/drawing/2014/main" id="{5A30AC9F-7EFA-48B4-8857-325A6FCD653B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86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/>
          </a:p>
        </p:txBody>
      </p:sp>
      <p:sp>
        <p:nvSpPr>
          <p:cNvPr id="30" name="text" descr="{&quot;templafy&quot;:{&quot;id&quot;:&quot;de297182-b881-4a4b-8638-12d0f5ac613b&quot;}}" hidden="1" title="UserProfile.Centers.Center_{{DocumentLanguage}}">
            <a:extLst>
              <a:ext uri="{FF2B5EF4-FFF2-40B4-BE49-F238E27FC236}">
                <a16:creationId xmlns:a16="http://schemas.microsoft.com/office/drawing/2014/main" id="{A6175086-BB3F-4D08-AA72-D59A277C3D84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64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31" name="text" descr="{&quot;templafy&quot;:{&quot;id&quot;:&quot;536a43ee-3458-4d44-a9b0-c155c79154e6&quot;}}" hidden="1" title="Form.Manuel_dato">
            <a:extLst>
              <a:ext uri="{FF2B5EF4-FFF2-40B4-BE49-F238E27FC236}">
                <a16:creationId xmlns:a16="http://schemas.microsoft.com/office/drawing/2014/main" id="{85898D87-959A-4A63-81D8-7ADE604F6901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E55E047F-2AFD-4BEC-B4DB-DCB9462504F9}"/>
              </a:ext>
            </a:extLst>
          </p:cNvPr>
          <p:cNvSpPr/>
          <p:nvPr userDrawn="1"/>
        </p:nvSpPr>
        <p:spPr>
          <a:xfrm>
            <a:off x="0" y="1"/>
            <a:ext cx="683568" cy="1989138"/>
          </a:xfrm>
          <a:prstGeom prst="rect">
            <a:avLst/>
          </a:prstGeom>
          <a:solidFill>
            <a:srgbClr val="F0F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933045940" name="image" descr="{&quot;templafy&quot;:{&quot;id&quot;:&quot;0969b1be-1ec5-4978-bed1-8117edd4caf0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39577"/>
            <a:ext cx="687600" cy="687600"/>
          </a:xfrm>
          <a:prstGeom prst="rect">
            <a:avLst/>
          </a:prstGeom>
        </p:spPr>
      </p:pic>
      <p:pic>
        <p:nvPicPr>
          <p:cNvPr id="25" name="Region">
            <a:extLst>
              <a:ext uri="{FF2B5EF4-FFF2-40B4-BE49-F238E27FC236}">
                <a16:creationId xmlns:a16="http://schemas.microsoft.com/office/drawing/2014/main" id="{55FD13A4-D9BD-4B21-9B2C-0F540E4526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32" y="1584984"/>
            <a:ext cx="116417" cy="594784"/>
          </a:xfrm>
          <a:prstGeom prst="rect">
            <a:avLst/>
          </a:prstGeom>
        </p:spPr>
      </p:pic>
      <p:pic>
        <p:nvPicPr>
          <p:cNvPr id="780112427" name="image" descr="{&quot;templafy&quot;:{&quot;id&quot;:&quot;7f79f9a8-b1cb-4d0b-9886-a0e75382f89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4A195DE7-24E3-4551-BCF7-2A2EEAB1E95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838" y="973030"/>
            <a:ext cx="10825162" cy="103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4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Èn tekstspalte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lede 26">
            <a:extLst>
              <a:ext uri="{FF2B5EF4-FFF2-40B4-BE49-F238E27FC236}">
                <a16:creationId xmlns:a16="http://schemas.microsoft.com/office/drawing/2014/main" id="{A6CA117F-B419-4B27-AD10-AB28D258DF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838" y="5842328"/>
            <a:ext cx="10825162" cy="1032876"/>
          </a:xfrm>
          <a:prstGeom prst="rect">
            <a:avLst/>
          </a:prstGeom>
        </p:spPr>
      </p:pic>
      <p:sp>
        <p:nvSpPr>
          <p:cNvPr id="21" name="Rektangel 20">
            <a:extLst>
              <a:ext uri="{FF2B5EF4-FFF2-40B4-BE49-F238E27FC236}">
                <a16:creationId xmlns:a16="http://schemas.microsoft.com/office/drawing/2014/main" id="{F53687A4-5E98-4574-A77B-34F679561701}"/>
              </a:ext>
            </a:extLst>
          </p:cNvPr>
          <p:cNvSpPr/>
          <p:nvPr userDrawn="1"/>
        </p:nvSpPr>
        <p:spPr>
          <a:xfrm>
            <a:off x="0" y="0"/>
            <a:ext cx="683568" cy="6858000"/>
          </a:xfrm>
          <a:prstGeom prst="rect">
            <a:avLst/>
          </a:prstGeom>
          <a:solidFill>
            <a:srgbClr val="F0F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367391" y="872716"/>
            <a:ext cx="10137524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11504613" y="5949280"/>
            <a:ext cx="687386" cy="180000"/>
          </a:xfrm>
        </p:spPr>
        <p:txBody>
          <a:bodyPr/>
          <a:lstStyle>
            <a:lvl1pPr>
              <a:defRPr>
                <a:solidFill>
                  <a:srgbClr val="567F43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1367999" y="1989139"/>
            <a:ext cx="10136614" cy="3498850"/>
          </a:xfrm>
        </p:spPr>
        <p:txBody>
          <a:bodyPr/>
          <a:lstStyle>
            <a:lvl1pPr marL="270000" indent="-270000">
              <a:defRPr/>
            </a:lvl1pPr>
            <a:lvl2pPr marL="630000" indent="-270000">
              <a:defRPr/>
            </a:lvl2pPr>
            <a:lvl3pPr marL="936000" indent="-234000">
              <a:defRPr/>
            </a:lvl3pPr>
            <a:lvl4pPr marL="1296000" indent="-216000">
              <a:defRPr/>
            </a:lvl4pPr>
            <a:lvl5pPr marL="1656000" indent="-216000">
              <a:defRPr/>
            </a:lvl5pPr>
            <a:lvl6pPr marL="1998000" indent="-180000">
              <a:defRPr/>
            </a:lvl6pPr>
            <a:lvl7pPr marL="2358000" indent="-180000">
              <a:defRPr/>
            </a:lvl7pPr>
            <a:lvl8pPr marL="2718000" indent="-180000">
              <a:defRPr/>
            </a:lvl8pPr>
            <a:lvl9pPr marL="2718000" indent="-180000">
              <a:defRPr sz="1000"/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5" name="text" descr="{&quot;templafy&quot;:{&quot;id&quot;:&quot;acbbe52c-c350-479c-914b-358d74e973f5&quot;}}" title="UserProfile.Office.Virksomhed_{{DocumentLanguage}}">
            <a:extLst>
              <a:ext uri="{FF2B5EF4-FFF2-40B4-BE49-F238E27FC236}">
                <a16:creationId xmlns:a16="http://schemas.microsoft.com/office/drawing/2014/main" id="{591555D6-BB2E-43A6-8859-28C59425DBF4}"/>
              </a:ext>
            </a:extLst>
          </p:cNvPr>
          <p:cNvSpPr txBox="1"/>
          <p:nvPr userDrawn="1"/>
        </p:nvSpPr>
        <p:spPr>
          <a:xfrm>
            <a:off x="1366838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400" b="1" noProof="0" dirty="0">
                <a:solidFill>
                  <a:srgbClr val="565656"/>
                </a:solidFill>
              </a:rPr>
              <a:t>Bispebjerg og Frederiksberg Hospital</a:t>
            </a:r>
          </a:p>
        </p:txBody>
      </p:sp>
      <p:sp>
        <p:nvSpPr>
          <p:cNvPr id="7" name="text" descr="{&quot;templafy&quot;:{&quot;id&quot;:&quot;61f52efd-55c6-4a5f-9cb8-22cac2b22410&quot;}}" title="UserProfile.CenterFreeText">
            <a:extLst>
              <a:ext uri="{FF2B5EF4-FFF2-40B4-BE49-F238E27FC236}">
                <a16:creationId xmlns:a16="http://schemas.microsoft.com/office/drawing/2014/main" id="{E53FC353-2F0F-4922-821A-1A51D53892CD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86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/>
          </a:p>
        </p:txBody>
      </p:sp>
      <p:sp>
        <p:nvSpPr>
          <p:cNvPr id="8" name="text" descr="{&quot;templafy&quot;:{&quot;id&quot;:&quot;8327f723-03fa-460a-999a-3c906b86b1ac&quot;}}" hidden="1" title="UserProfile.Centers.Center_{{DocumentLanguage}}">
            <a:extLst>
              <a:ext uri="{FF2B5EF4-FFF2-40B4-BE49-F238E27FC236}">
                <a16:creationId xmlns:a16="http://schemas.microsoft.com/office/drawing/2014/main" id="{867010F9-A7D3-4A5E-BC65-021A3528870A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64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9" name="text" descr="{&quot;templafy&quot;:{&quot;id&quot;:&quot;d09163d2-73a7-4925-8b4b-06a3409cbde6&quot;}}" title="Form.PresentationTitle">
            <a:extLst>
              <a:ext uri="{FF2B5EF4-FFF2-40B4-BE49-F238E27FC236}">
                <a16:creationId xmlns:a16="http://schemas.microsoft.com/office/drawing/2014/main" id="{53BDA2D0-B22F-42B1-A4C9-3F000756EB91}"/>
              </a:ext>
            </a:extLst>
          </p:cNvPr>
          <p:cNvSpPr txBox="1"/>
          <p:nvPr userDrawn="1"/>
        </p:nvSpPr>
        <p:spPr>
          <a:xfrm>
            <a:off x="1368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a-DK" sz="1000" dirty="0">
              <a:solidFill>
                <a:schemeClr val="bg1"/>
              </a:solidFill>
            </a:endParaRPr>
          </a:p>
        </p:txBody>
      </p:sp>
      <p:pic>
        <p:nvPicPr>
          <p:cNvPr id="1528682774" name="image" descr="{&quot;templafy&quot;:{&quot;id&quot;:&quot;e2f9771a-5190-484c-8699-125aa01ac63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718575"/>
            <a:ext cx="687600" cy="687600"/>
          </a:xfrm>
          <a:prstGeom prst="rect">
            <a:avLst/>
          </a:prstGeom>
        </p:spPr>
      </p:pic>
      <p:pic>
        <p:nvPicPr>
          <p:cNvPr id="17" name="Region">
            <a:extLst>
              <a:ext uri="{FF2B5EF4-FFF2-40B4-BE49-F238E27FC236}">
                <a16:creationId xmlns:a16="http://schemas.microsoft.com/office/drawing/2014/main" id="{30058ECB-B484-48BD-9049-4B17351B1E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32" y="5763982"/>
            <a:ext cx="116417" cy="594784"/>
          </a:xfrm>
          <a:prstGeom prst="rect">
            <a:avLst/>
          </a:prstGeom>
        </p:spPr>
      </p:pic>
      <p:pic>
        <p:nvPicPr>
          <p:cNvPr id="2071994355" name="image" descr="{&quot;templafy&quot;:{&quot;id&quot;:&quot;3ea1f402-7cfd-4ea2-936e-9f477192efe7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324" y="6314400"/>
            <a:ext cx="1324800" cy="421200"/>
          </a:xfrm>
          <a:prstGeom prst="rect">
            <a:avLst/>
          </a:prstGeom>
        </p:spPr>
      </p:pic>
      <p:pic>
        <p:nvPicPr>
          <p:cNvPr id="394341961" name="image" descr="{&quot;templafy&quot;:{&quot;id&quot;:&quot;b55ad627-c46f-446f-af57-c2be4e97cafd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9013" y="872704"/>
            <a:ext cx="871200" cy="900000"/>
          </a:xfrm>
          <a:prstGeom prst="rect">
            <a:avLst/>
          </a:prstGeom>
        </p:spPr>
      </p:pic>
      <p:pic>
        <p:nvPicPr>
          <p:cNvPr id="2075131120" name="image" descr="{&quot;templafy&quot;:{&quot;id&quot;:&quot;efb491ac-9170-4979-85e7-364adbe08ab7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9013" y="260648"/>
            <a:ext cx="871200" cy="900000"/>
          </a:xfrm>
          <a:prstGeom prst="rect">
            <a:avLst/>
          </a:prstGeom>
        </p:spPr>
      </p:pic>
      <p:sp>
        <p:nvSpPr>
          <p:cNvPr id="22" name="text" descr="{&quot;templafy&quot;:{&quot;id&quot;:&quot;141bed01-6234-44a4-be19-1ca80fd1af67&quot;}}" title="UserProfile.Name">
            <a:extLst>
              <a:ext uri="{FF2B5EF4-FFF2-40B4-BE49-F238E27FC236}">
                <a16:creationId xmlns:a16="http://schemas.microsoft.com/office/drawing/2014/main" id="{2436B9E0-97E8-428C-B474-A1B8FBC4D037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3" name="text" descr="{&quot;templafy&quot;:{&quot;id&quot;:&quot;91f2e615-64b9-41d7-928d-11763680a181&quot;}}" hidden="1" title="Form.Manuel_dato">
            <a:extLst>
              <a:ext uri="{FF2B5EF4-FFF2-40B4-BE49-F238E27FC236}">
                <a16:creationId xmlns:a16="http://schemas.microsoft.com/office/drawing/2014/main" id="{D852104B-31C3-45BB-B8A2-2EFD81BDA39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pic>
        <p:nvPicPr>
          <p:cNvPr id="349262566" name="image" descr="{&quot;templafy&quot;:{&quot;id&quot;:&quot;04f2d1d1-2632-464e-8160-40d969b8f762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9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spalter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23">
            <a:extLst>
              <a:ext uri="{FF2B5EF4-FFF2-40B4-BE49-F238E27FC236}">
                <a16:creationId xmlns:a16="http://schemas.microsoft.com/office/drawing/2014/main" id="{958CA5C5-5CA3-4365-BD14-AC9883BB4C18}"/>
              </a:ext>
            </a:extLst>
          </p:cNvPr>
          <p:cNvSpPr/>
          <p:nvPr userDrawn="1"/>
        </p:nvSpPr>
        <p:spPr>
          <a:xfrm>
            <a:off x="0" y="0"/>
            <a:ext cx="683568" cy="6858000"/>
          </a:xfrm>
          <a:prstGeom prst="rect">
            <a:avLst/>
          </a:prstGeom>
          <a:solidFill>
            <a:srgbClr val="F0F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366837" y="871200"/>
            <a:ext cx="10137775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1366837" y="1989139"/>
            <a:ext cx="4924425" cy="349885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19" name="Pladsholder til indhold 6"/>
          <p:cNvSpPr>
            <a:spLocks noGrp="1"/>
          </p:cNvSpPr>
          <p:nvPr>
            <p:ph sz="quarter" idx="14" hasCustomPrompt="1"/>
          </p:nvPr>
        </p:nvSpPr>
        <p:spPr>
          <a:xfrm>
            <a:off x="6580188" y="1989139"/>
            <a:ext cx="4924424" cy="3500776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168D8D5A-0B9B-4749-A27C-B61865A9F4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Footer Placeholder 7" hidden="1">
            <a:extLst>
              <a:ext uri="{FF2B5EF4-FFF2-40B4-BE49-F238E27FC236}">
                <a16:creationId xmlns:a16="http://schemas.microsoft.com/office/drawing/2014/main" id="{BD7D929E-55A9-404B-AB63-7056C83E8F0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" descr="{&quot;templafy&quot;:{&quot;id&quot;:&quot;b22d1b9a-bd1d-45cc-8ba1-0c59589ac74c&quot;}}" title="UserProfile.Office.Virksomhed_{{DocumentLanguage}}">
            <a:extLst>
              <a:ext uri="{FF2B5EF4-FFF2-40B4-BE49-F238E27FC236}">
                <a16:creationId xmlns:a16="http://schemas.microsoft.com/office/drawing/2014/main" id="{378BF857-31E9-400F-B9EC-F6C9240631E1}"/>
              </a:ext>
            </a:extLst>
          </p:cNvPr>
          <p:cNvSpPr txBox="1"/>
          <p:nvPr userDrawn="1"/>
        </p:nvSpPr>
        <p:spPr>
          <a:xfrm>
            <a:off x="1366838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400" b="1" noProof="0" dirty="0">
                <a:solidFill>
                  <a:srgbClr val="565656"/>
                </a:solidFill>
              </a:rPr>
              <a:t>Bispebjerg og Frederiksberg Hospital</a:t>
            </a:r>
          </a:p>
        </p:txBody>
      </p:sp>
      <p:sp>
        <p:nvSpPr>
          <p:cNvPr id="11" name="text" descr="{&quot;templafy&quot;:{&quot;id&quot;:&quot;bdd4931b-9b52-4fb9-b7e6-f02eef333b97&quot;}}" title="UserProfile.CenterFreeText">
            <a:extLst>
              <a:ext uri="{FF2B5EF4-FFF2-40B4-BE49-F238E27FC236}">
                <a16:creationId xmlns:a16="http://schemas.microsoft.com/office/drawing/2014/main" id="{77896589-C225-45A9-9215-F9AD1222BC9E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86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/>
          </a:p>
        </p:txBody>
      </p:sp>
      <p:sp>
        <p:nvSpPr>
          <p:cNvPr id="12" name="text" descr="{&quot;templafy&quot;:{&quot;id&quot;:&quot;8e1a304f-71d8-430f-8989-f9580f5a4d47&quot;}}" hidden="1" title="UserProfile.Centers.Center_{{DocumentLanguage}}">
            <a:extLst>
              <a:ext uri="{FF2B5EF4-FFF2-40B4-BE49-F238E27FC236}">
                <a16:creationId xmlns:a16="http://schemas.microsoft.com/office/drawing/2014/main" id="{070629F2-536E-43DB-A618-FC0BE464A8B6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64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13" name="text" descr="{&quot;templafy&quot;:{&quot;id&quot;:&quot;13e2ed67-eb6a-4dc9-9680-f387e896c510&quot;}}" title="Form.PresentationTitle">
            <a:extLst>
              <a:ext uri="{FF2B5EF4-FFF2-40B4-BE49-F238E27FC236}">
                <a16:creationId xmlns:a16="http://schemas.microsoft.com/office/drawing/2014/main" id="{7A43BAE4-F51C-489D-91E6-EDE93BB05E1E}"/>
              </a:ext>
            </a:extLst>
          </p:cNvPr>
          <p:cNvSpPr txBox="1"/>
          <p:nvPr userDrawn="1"/>
        </p:nvSpPr>
        <p:spPr>
          <a:xfrm>
            <a:off x="1368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a-DK" sz="1000" dirty="0">
              <a:solidFill>
                <a:schemeClr val="bg1"/>
              </a:solidFill>
            </a:endParaRPr>
          </a:p>
        </p:txBody>
      </p:sp>
      <p:pic>
        <p:nvPicPr>
          <p:cNvPr id="2025653943" name="image" descr="{&quot;templafy&quot;:{&quot;id&quot;:&quot;83a15dc4-083d-41d7-b852-4d26925a2bc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718575"/>
            <a:ext cx="687600" cy="687600"/>
          </a:xfrm>
          <a:prstGeom prst="rect">
            <a:avLst/>
          </a:prstGeom>
        </p:spPr>
      </p:pic>
      <p:pic>
        <p:nvPicPr>
          <p:cNvPr id="21" name="Region">
            <a:extLst>
              <a:ext uri="{FF2B5EF4-FFF2-40B4-BE49-F238E27FC236}">
                <a16:creationId xmlns:a16="http://schemas.microsoft.com/office/drawing/2014/main" id="{518A4D16-3C1E-41DA-AF00-CB8F5B0BFE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32" y="5763982"/>
            <a:ext cx="116417" cy="594784"/>
          </a:xfrm>
          <a:prstGeom prst="rect">
            <a:avLst/>
          </a:prstGeom>
        </p:spPr>
      </p:pic>
      <p:pic>
        <p:nvPicPr>
          <p:cNvPr id="149581706" name="image" descr="{&quot;templafy&quot;:{&quot;id&quot;:&quot;5780147f-a394-4a27-8373-f318624ad89a&quot;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324" y="6314400"/>
            <a:ext cx="1324800" cy="421200"/>
          </a:xfrm>
          <a:prstGeom prst="rect">
            <a:avLst/>
          </a:prstGeom>
        </p:spPr>
      </p:pic>
      <p:pic>
        <p:nvPicPr>
          <p:cNvPr id="1279129451" name="image" descr="{&quot;templafy&quot;:{&quot;id&quot;:&quot;6961fd94-15e9-47a1-9dd3-b55705e9173c&quot;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013" y="872704"/>
            <a:ext cx="871200" cy="900000"/>
          </a:xfrm>
          <a:prstGeom prst="rect">
            <a:avLst/>
          </a:prstGeom>
        </p:spPr>
      </p:pic>
      <p:pic>
        <p:nvPicPr>
          <p:cNvPr id="387786225" name="image" descr="{&quot;templafy&quot;:{&quot;id&quot;:&quot;e12902b6-cb29-4b0e-a61a-75eed4a322ec&quot;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013" y="260648"/>
            <a:ext cx="871200" cy="900000"/>
          </a:xfrm>
          <a:prstGeom prst="rect">
            <a:avLst/>
          </a:prstGeom>
        </p:spPr>
      </p:pic>
      <p:sp>
        <p:nvSpPr>
          <p:cNvPr id="26" name="text" descr="{&quot;templafy&quot;:{&quot;id&quot;:&quot;1222423e-cfea-44fe-b5c6-80394a58b9d9&quot;}}" title="UserProfile.Name">
            <a:extLst>
              <a:ext uri="{FF2B5EF4-FFF2-40B4-BE49-F238E27FC236}">
                <a16:creationId xmlns:a16="http://schemas.microsoft.com/office/drawing/2014/main" id="{6B0C741D-8435-4AB2-B2D8-0B88BF717232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7" name="text" descr="{&quot;templafy&quot;:{&quot;id&quot;:&quot;36b3b993-7d99-422f-ad89-607d1a4023b6&quot;}}" hidden="1" title="Form.Manuel_dato">
            <a:extLst>
              <a:ext uri="{FF2B5EF4-FFF2-40B4-BE49-F238E27FC236}">
                <a16:creationId xmlns:a16="http://schemas.microsoft.com/office/drawing/2014/main" id="{6FE2C55A-F3A3-4C26-9E35-9687C243706A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pic>
        <p:nvPicPr>
          <p:cNvPr id="944105391" name="image" descr="{&quot;templafy&quot;:{&quot;id&quot;:&quot;f4bfaece-4586-4443-a8b2-164b8bfa96b8&quot;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23" name="Billede 22">
            <a:extLst>
              <a:ext uri="{FF2B5EF4-FFF2-40B4-BE49-F238E27FC236}">
                <a16:creationId xmlns:a16="http://schemas.microsoft.com/office/drawing/2014/main" id="{23238A29-3C02-444C-8FB5-D4E3C3B6BF8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838" y="5842328"/>
            <a:ext cx="10825162" cy="1032876"/>
          </a:xfrm>
          <a:prstGeom prst="rect">
            <a:avLst/>
          </a:prstGeom>
        </p:spPr>
      </p:pic>
      <p:sp>
        <p:nvSpPr>
          <p:cNvPr id="25" name="Pladsholder til diasnummer 5">
            <a:extLst>
              <a:ext uri="{FF2B5EF4-FFF2-40B4-BE49-F238E27FC236}">
                <a16:creationId xmlns:a16="http://schemas.microsoft.com/office/drawing/2014/main" id="{DA35C750-FABA-4C3C-BF94-2A5B0D47F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4613" y="5949280"/>
            <a:ext cx="687386" cy="180000"/>
          </a:xfrm>
        </p:spPr>
        <p:txBody>
          <a:bodyPr/>
          <a:lstStyle>
            <a:lvl1pPr>
              <a:defRPr>
                <a:solidFill>
                  <a:srgbClr val="567F43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77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 felt billede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illede 21">
            <a:extLst>
              <a:ext uri="{FF2B5EF4-FFF2-40B4-BE49-F238E27FC236}">
                <a16:creationId xmlns:a16="http://schemas.microsoft.com/office/drawing/2014/main" id="{5D4EB672-DAFB-4065-BE4D-ACA24EA2A0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838" y="5842328"/>
            <a:ext cx="10825162" cy="1032876"/>
          </a:xfrm>
          <a:prstGeom prst="rect">
            <a:avLst/>
          </a:prstGeom>
        </p:spPr>
      </p:pic>
      <p:sp>
        <p:nvSpPr>
          <p:cNvPr id="23" name="Rektangel 22">
            <a:extLst>
              <a:ext uri="{FF2B5EF4-FFF2-40B4-BE49-F238E27FC236}">
                <a16:creationId xmlns:a16="http://schemas.microsoft.com/office/drawing/2014/main" id="{129C4943-9381-4160-B9A7-CB7597AC1E05}"/>
              </a:ext>
            </a:extLst>
          </p:cNvPr>
          <p:cNvSpPr/>
          <p:nvPr userDrawn="1"/>
        </p:nvSpPr>
        <p:spPr>
          <a:xfrm>
            <a:off x="0" y="0"/>
            <a:ext cx="683568" cy="6858000"/>
          </a:xfrm>
          <a:prstGeom prst="rect">
            <a:avLst/>
          </a:prstGeom>
          <a:solidFill>
            <a:srgbClr val="F0F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24" name="Pladsholder til diasnummer 5">
            <a:extLst>
              <a:ext uri="{FF2B5EF4-FFF2-40B4-BE49-F238E27FC236}">
                <a16:creationId xmlns:a16="http://schemas.microsoft.com/office/drawing/2014/main" id="{A4253A9E-C990-4EF2-97EE-16B9419EB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4613" y="5949280"/>
            <a:ext cx="687386" cy="180000"/>
          </a:xfrm>
        </p:spPr>
        <p:txBody>
          <a:bodyPr/>
          <a:lstStyle>
            <a:lvl1pPr>
              <a:defRPr>
                <a:solidFill>
                  <a:srgbClr val="567F43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5" hasCustomPrompt="1"/>
          </p:nvPr>
        </p:nvSpPr>
        <p:spPr>
          <a:xfrm>
            <a:off x="1367999" y="4838163"/>
            <a:ext cx="10136614" cy="654587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 baseline="0"/>
            </a:lvl1pPr>
            <a:lvl2pPr>
              <a:defRPr sz="1800"/>
            </a:lvl2pPr>
            <a:lvl3pPr marL="324000">
              <a:defRPr sz="1600"/>
            </a:lvl3pPr>
            <a:lvl4pPr marL="540000"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/>
            </a:lvl5pPr>
          </a:lstStyle>
          <a:p>
            <a:pPr lvl="0"/>
            <a:r>
              <a:rPr lang="da-DK" dirty="0"/>
              <a:t>Billedtekst 16pt i to eller max tre linjer</a:t>
            </a:r>
          </a:p>
        </p:txBody>
      </p:sp>
      <p:sp>
        <p:nvSpPr>
          <p:cNvPr id="8" name="Pladsholder til billede 2"/>
          <p:cNvSpPr>
            <a:spLocks noGrp="1"/>
          </p:cNvSpPr>
          <p:nvPr>
            <p:ph type="pic" sz="quarter" idx="16" hasCustomPrompt="1"/>
          </p:nvPr>
        </p:nvSpPr>
        <p:spPr>
          <a:xfrm>
            <a:off x="1367999" y="871200"/>
            <a:ext cx="10136614" cy="3831429"/>
          </a:xfrm>
        </p:spPr>
        <p:txBody>
          <a:bodyPr tIns="612000" anchor="ctr" anchorCtr="0"/>
          <a:lstStyle>
            <a:lvl1pPr marL="0" indent="0" algn="ctr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FD384858-CF75-4D90-99EB-C57934C0FD1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8A6BEA05-A108-48C1-B55F-9DCB7AF8DBD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" descr="{&quot;templafy&quot;:{&quot;id&quot;:&quot;e62b2e63-2192-4d6f-bbf8-926fce3f3cdf&quot;}}" title="UserProfile.Office.Virksomhed_{{DocumentLanguage}}">
            <a:extLst>
              <a:ext uri="{FF2B5EF4-FFF2-40B4-BE49-F238E27FC236}">
                <a16:creationId xmlns:a16="http://schemas.microsoft.com/office/drawing/2014/main" id="{F51367B4-CC7A-4489-8018-4AD5360FE837}"/>
              </a:ext>
            </a:extLst>
          </p:cNvPr>
          <p:cNvSpPr txBox="1"/>
          <p:nvPr userDrawn="1"/>
        </p:nvSpPr>
        <p:spPr>
          <a:xfrm>
            <a:off x="1366838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400" b="1" noProof="0" dirty="0">
                <a:solidFill>
                  <a:srgbClr val="565656"/>
                </a:solidFill>
              </a:rPr>
              <a:t>Bispebjerg og Frederiksberg Hospital</a:t>
            </a:r>
          </a:p>
        </p:txBody>
      </p:sp>
      <p:sp>
        <p:nvSpPr>
          <p:cNvPr id="10" name="text" descr="{&quot;templafy&quot;:{&quot;id&quot;:&quot;49d4e8cb-959f-4834-bb5d-0d9f040316b2&quot;}}" title="UserProfile.CenterFreeText">
            <a:extLst>
              <a:ext uri="{FF2B5EF4-FFF2-40B4-BE49-F238E27FC236}">
                <a16:creationId xmlns:a16="http://schemas.microsoft.com/office/drawing/2014/main" id="{9481764F-DC1F-44F4-A637-F9AF39FDB626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86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/>
          </a:p>
        </p:txBody>
      </p:sp>
      <p:sp>
        <p:nvSpPr>
          <p:cNvPr id="12" name="text" descr="{&quot;templafy&quot;:{&quot;id&quot;:&quot;b76834a6-4ac6-48dc-bf94-867015b1b389&quot;}}" hidden="1" title="UserProfile.Centers.Center_{{DocumentLanguage}}">
            <a:extLst>
              <a:ext uri="{FF2B5EF4-FFF2-40B4-BE49-F238E27FC236}">
                <a16:creationId xmlns:a16="http://schemas.microsoft.com/office/drawing/2014/main" id="{3DA6B91A-0D81-4188-8F91-5978B8F67F6B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64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13" name="text" descr="{&quot;templafy&quot;:{&quot;id&quot;:&quot;eba8bb8c-01da-4dc3-aaec-55df351f6cd7&quot;}}" title="Form.PresentationTitle">
            <a:extLst>
              <a:ext uri="{FF2B5EF4-FFF2-40B4-BE49-F238E27FC236}">
                <a16:creationId xmlns:a16="http://schemas.microsoft.com/office/drawing/2014/main" id="{4E693C6E-CD0D-4ADB-8EDC-FCDE08D6EA50}"/>
              </a:ext>
            </a:extLst>
          </p:cNvPr>
          <p:cNvSpPr txBox="1"/>
          <p:nvPr userDrawn="1"/>
        </p:nvSpPr>
        <p:spPr>
          <a:xfrm>
            <a:off x="1368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a-DK" sz="1000" dirty="0">
              <a:solidFill>
                <a:schemeClr val="bg1"/>
              </a:solidFill>
            </a:endParaRPr>
          </a:p>
        </p:txBody>
      </p:sp>
      <p:pic>
        <p:nvPicPr>
          <p:cNvPr id="2025096824" name="image" descr="{&quot;templafy&quot;:{&quot;id&quot;:&quot;cc370dc9-94a2-467e-95fa-51e77292a721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718575"/>
            <a:ext cx="687600" cy="687600"/>
          </a:xfrm>
          <a:prstGeom prst="rect">
            <a:avLst/>
          </a:prstGeom>
        </p:spPr>
      </p:pic>
      <p:pic>
        <p:nvPicPr>
          <p:cNvPr id="20" name="Region">
            <a:extLst>
              <a:ext uri="{FF2B5EF4-FFF2-40B4-BE49-F238E27FC236}">
                <a16:creationId xmlns:a16="http://schemas.microsoft.com/office/drawing/2014/main" id="{20CBC785-56F5-48DD-9413-CEBA68A9FC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32" y="5763982"/>
            <a:ext cx="116417" cy="594784"/>
          </a:xfrm>
          <a:prstGeom prst="rect">
            <a:avLst/>
          </a:prstGeom>
        </p:spPr>
      </p:pic>
      <p:pic>
        <p:nvPicPr>
          <p:cNvPr id="1754372998" name="image" descr="{&quot;templafy&quot;:{&quot;id&quot;:&quot;6a22e71c-3f7a-4a48-ba67-8abe079bf7c2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324" y="6314400"/>
            <a:ext cx="1324800" cy="421200"/>
          </a:xfrm>
          <a:prstGeom prst="rect">
            <a:avLst/>
          </a:prstGeom>
        </p:spPr>
      </p:pic>
      <p:pic>
        <p:nvPicPr>
          <p:cNvPr id="1093266072" name="image" descr="{&quot;templafy&quot;:{&quot;id&quot;:&quot;1fc52510-ce55-4b00-859b-3324bf9cc8dd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9013" y="872704"/>
            <a:ext cx="871200" cy="900000"/>
          </a:xfrm>
          <a:prstGeom prst="rect">
            <a:avLst/>
          </a:prstGeom>
        </p:spPr>
      </p:pic>
      <p:pic>
        <p:nvPicPr>
          <p:cNvPr id="1131838280" name="image" descr="{&quot;templafy&quot;:{&quot;id&quot;:&quot;a3339dd8-31eb-4e2a-b7e1-47f96e0fe3b7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9013" y="260648"/>
            <a:ext cx="871200" cy="900000"/>
          </a:xfrm>
          <a:prstGeom prst="rect">
            <a:avLst/>
          </a:prstGeom>
        </p:spPr>
      </p:pic>
      <p:sp>
        <p:nvSpPr>
          <p:cNvPr id="25" name="text" descr="{&quot;templafy&quot;:{&quot;id&quot;:&quot;fe0dd6bb-b20f-4ea7-bb23-ccb14db517de&quot;}}" title="UserProfile.Name">
            <a:extLst>
              <a:ext uri="{FF2B5EF4-FFF2-40B4-BE49-F238E27FC236}">
                <a16:creationId xmlns:a16="http://schemas.microsoft.com/office/drawing/2014/main" id="{942EC712-B94B-4055-BE7D-8973BA96BC60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6" name="text" descr="{&quot;templafy&quot;:{&quot;id&quot;:&quot;34d8d2de-dc4b-4903-a797-0b760f6aeae4&quot;}}" hidden="1" title="Form.Manuel_dato">
            <a:extLst>
              <a:ext uri="{FF2B5EF4-FFF2-40B4-BE49-F238E27FC236}">
                <a16:creationId xmlns:a16="http://schemas.microsoft.com/office/drawing/2014/main" id="{3321C456-855E-4615-89FF-2FC48B182200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pic>
        <p:nvPicPr>
          <p:cNvPr id="1132680449" name="image" descr="{&quot;templafy&quot;:{&quot;id&quot;:&quot;8a6082ca-b270-429f-ae27-02f91e93adb4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64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 felt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illede 21">
            <a:extLst>
              <a:ext uri="{FF2B5EF4-FFF2-40B4-BE49-F238E27FC236}">
                <a16:creationId xmlns:a16="http://schemas.microsoft.com/office/drawing/2014/main" id="{05EEE254-C792-45B0-8DCC-0E8D4BF615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838" y="5842328"/>
            <a:ext cx="10825162" cy="1032876"/>
          </a:xfrm>
          <a:prstGeom prst="rect">
            <a:avLst/>
          </a:prstGeom>
        </p:spPr>
      </p:pic>
      <p:sp>
        <p:nvSpPr>
          <p:cNvPr id="23" name="Rektangel 22">
            <a:extLst>
              <a:ext uri="{FF2B5EF4-FFF2-40B4-BE49-F238E27FC236}">
                <a16:creationId xmlns:a16="http://schemas.microsoft.com/office/drawing/2014/main" id="{2483E305-2B64-4EDD-AA0D-ED0F81594801}"/>
              </a:ext>
            </a:extLst>
          </p:cNvPr>
          <p:cNvSpPr/>
          <p:nvPr userDrawn="1"/>
        </p:nvSpPr>
        <p:spPr>
          <a:xfrm>
            <a:off x="0" y="0"/>
            <a:ext cx="683568" cy="6858000"/>
          </a:xfrm>
          <a:prstGeom prst="rect">
            <a:avLst/>
          </a:prstGeom>
          <a:solidFill>
            <a:srgbClr val="F0F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24" name="Pladsholder til diasnummer 5">
            <a:extLst>
              <a:ext uri="{FF2B5EF4-FFF2-40B4-BE49-F238E27FC236}">
                <a16:creationId xmlns:a16="http://schemas.microsoft.com/office/drawing/2014/main" id="{1CCF771B-5D89-4DCB-AE95-14F888924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4613" y="5949280"/>
            <a:ext cx="687386" cy="180000"/>
          </a:xfrm>
        </p:spPr>
        <p:txBody>
          <a:bodyPr/>
          <a:lstStyle>
            <a:lvl1pPr>
              <a:defRPr>
                <a:solidFill>
                  <a:srgbClr val="567F43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5" hasCustomPrompt="1"/>
          </p:nvPr>
        </p:nvSpPr>
        <p:spPr>
          <a:xfrm>
            <a:off x="1367547" y="4838163"/>
            <a:ext cx="10137065" cy="654587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 baseline="0"/>
            </a:lvl1pPr>
            <a:lvl2pPr>
              <a:defRPr sz="1800"/>
            </a:lvl2pPr>
            <a:lvl3pPr marL="324000">
              <a:defRPr sz="1600"/>
            </a:lvl3pPr>
            <a:lvl4pPr marL="540000"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/>
            </a:lvl5pPr>
          </a:lstStyle>
          <a:p>
            <a:pPr lvl="0"/>
            <a:r>
              <a:rPr lang="da-DK" dirty="0"/>
              <a:t>Billedtekst 16pt i to eller max tre linjer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sz="quarter" idx="17" hasCustomPrompt="1"/>
          </p:nvPr>
        </p:nvSpPr>
        <p:spPr>
          <a:xfrm>
            <a:off x="1367999" y="871200"/>
            <a:ext cx="10136614" cy="3831675"/>
          </a:xfrm>
        </p:spPr>
        <p:txBody>
          <a:bodyPr/>
          <a:lstStyle>
            <a:lvl1pPr marL="270000" indent="-270000">
              <a:defRPr baseline="0"/>
            </a:lvl1pPr>
            <a:lvl2pPr marL="630000" indent="-270000">
              <a:defRPr/>
            </a:lvl2pPr>
            <a:lvl3pPr marL="936000" indent="-234000">
              <a:defRPr/>
            </a:lvl3pPr>
            <a:lvl4pPr marL="1296000" indent="-216000">
              <a:defRPr/>
            </a:lvl4pPr>
            <a:lvl5pPr marL="1656000" indent="-216000">
              <a:defRPr/>
            </a:lvl5pPr>
            <a:lvl6pPr marL="1998000" indent="-180000">
              <a:defRPr/>
            </a:lvl6pPr>
            <a:lvl7pPr marL="2358000" indent="-180000">
              <a:defRPr/>
            </a:lvl7pPr>
            <a:lvl8pPr marL="2718000" indent="-180000">
              <a:defRPr/>
            </a:lvl8pPr>
            <a:lvl9pPr marL="2718000" indent="-180000">
              <a:defRPr sz="1000"/>
            </a:lvl9pPr>
          </a:lstStyle>
          <a:p>
            <a:pPr lvl="0"/>
            <a:r>
              <a:rPr lang="da-DK" dirty="0"/>
              <a:t>Brødtekst 22pt skrives her, eller tabel og diagram indsættes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  <a:p>
            <a:pPr lvl="8"/>
            <a:endParaRPr lang="da-DK" dirty="0"/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1F378BB3-E053-49F9-9A7A-C0B10653107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A6C91655-88A1-4C0A-8A8C-9EA38197597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" descr="{&quot;templafy&quot;:{&quot;id&quot;:&quot;ca8aa98a-e279-407f-a00e-91f2fab21d1b&quot;}}" title="UserProfile.Office.Virksomhed_{{DocumentLanguage}}">
            <a:extLst>
              <a:ext uri="{FF2B5EF4-FFF2-40B4-BE49-F238E27FC236}">
                <a16:creationId xmlns:a16="http://schemas.microsoft.com/office/drawing/2014/main" id="{6146C491-F52C-4CC4-B68A-1B556B13EC12}"/>
              </a:ext>
            </a:extLst>
          </p:cNvPr>
          <p:cNvSpPr txBox="1"/>
          <p:nvPr userDrawn="1"/>
        </p:nvSpPr>
        <p:spPr>
          <a:xfrm>
            <a:off x="1366838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400" b="1" noProof="0" dirty="0">
                <a:solidFill>
                  <a:srgbClr val="565656"/>
                </a:solidFill>
              </a:rPr>
              <a:t>Bispebjerg og Frederiksberg Hospital</a:t>
            </a:r>
          </a:p>
        </p:txBody>
      </p:sp>
      <p:sp>
        <p:nvSpPr>
          <p:cNvPr id="9" name="text" descr="{&quot;templafy&quot;:{&quot;id&quot;:&quot;6936adc3-d27d-443a-a2cd-44c91981d481&quot;}}" title="UserProfile.CenterFreeText">
            <a:extLst>
              <a:ext uri="{FF2B5EF4-FFF2-40B4-BE49-F238E27FC236}">
                <a16:creationId xmlns:a16="http://schemas.microsoft.com/office/drawing/2014/main" id="{EFE9D610-3E2D-4336-BFED-06307C757B93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86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/>
          </a:p>
        </p:txBody>
      </p:sp>
      <p:sp>
        <p:nvSpPr>
          <p:cNvPr id="10" name="text" descr="{&quot;templafy&quot;:{&quot;id&quot;:&quot;473c0a2f-5799-4995-8985-967231b3cdc5&quot;}}" hidden="1" title="UserProfile.Centers.Center_{{DocumentLanguage}}">
            <a:extLst>
              <a:ext uri="{FF2B5EF4-FFF2-40B4-BE49-F238E27FC236}">
                <a16:creationId xmlns:a16="http://schemas.microsoft.com/office/drawing/2014/main" id="{7CDCCB15-F3B6-4E12-8F8C-26477B502FF5}"/>
              </a:ext>
            </a:extLst>
          </p:cNvPr>
          <p:cNvSpPr txBox="1">
            <a:spLocks/>
          </p:cNvSpPr>
          <p:nvPr userDrawn="1"/>
        </p:nvSpPr>
        <p:spPr>
          <a:xfrm>
            <a:off x="1366838" y="404664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12" name="text" descr="{&quot;templafy&quot;:{&quot;id&quot;:&quot;0a5c813f-8f05-4bd5-8438-5c299515ed28&quot;}}" title="Form.PresentationTitle">
            <a:extLst>
              <a:ext uri="{FF2B5EF4-FFF2-40B4-BE49-F238E27FC236}">
                <a16:creationId xmlns:a16="http://schemas.microsoft.com/office/drawing/2014/main" id="{65CA55F8-E335-4AC4-9CBD-C2ED54C997CA}"/>
              </a:ext>
            </a:extLst>
          </p:cNvPr>
          <p:cNvSpPr txBox="1"/>
          <p:nvPr userDrawn="1"/>
        </p:nvSpPr>
        <p:spPr>
          <a:xfrm>
            <a:off x="1368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a-DK" sz="1000" dirty="0">
              <a:solidFill>
                <a:schemeClr val="bg1"/>
              </a:solidFill>
            </a:endParaRPr>
          </a:p>
        </p:txBody>
      </p:sp>
      <p:pic>
        <p:nvPicPr>
          <p:cNvPr id="541046258" name="image" descr="{&quot;templafy&quot;:{&quot;id&quot;:&quot;c0811287-3a2a-4f26-a354-b3825645baac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718575"/>
            <a:ext cx="687600" cy="687600"/>
          </a:xfrm>
          <a:prstGeom prst="rect">
            <a:avLst/>
          </a:prstGeom>
        </p:spPr>
      </p:pic>
      <p:pic>
        <p:nvPicPr>
          <p:cNvPr id="20" name="Region">
            <a:extLst>
              <a:ext uri="{FF2B5EF4-FFF2-40B4-BE49-F238E27FC236}">
                <a16:creationId xmlns:a16="http://schemas.microsoft.com/office/drawing/2014/main" id="{CE54899A-3EBE-4219-AFB1-9E08B2D8EC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32" y="5763982"/>
            <a:ext cx="116417" cy="594784"/>
          </a:xfrm>
          <a:prstGeom prst="rect">
            <a:avLst/>
          </a:prstGeom>
        </p:spPr>
      </p:pic>
      <p:pic>
        <p:nvPicPr>
          <p:cNvPr id="1489547824" name="image" descr="{&quot;templafy&quot;:{&quot;id&quot;:&quot;d047f739-96bb-4dcf-8033-82db1008f9fd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324" y="6314400"/>
            <a:ext cx="1324800" cy="421200"/>
          </a:xfrm>
          <a:prstGeom prst="rect">
            <a:avLst/>
          </a:prstGeom>
        </p:spPr>
      </p:pic>
      <p:pic>
        <p:nvPicPr>
          <p:cNvPr id="390238853" name="image" descr="{&quot;templafy&quot;:{&quot;id&quot;:&quot;e87b9da1-a800-4c1d-9d30-e8e07608f4d1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9013" y="872704"/>
            <a:ext cx="871200" cy="900000"/>
          </a:xfrm>
          <a:prstGeom prst="rect">
            <a:avLst/>
          </a:prstGeom>
        </p:spPr>
      </p:pic>
      <p:pic>
        <p:nvPicPr>
          <p:cNvPr id="545664930" name="image" descr="{&quot;templafy&quot;:{&quot;id&quot;:&quot;76bdb1d4-96b2-4b7d-8970-4637d1169daa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9013" y="260648"/>
            <a:ext cx="871200" cy="900000"/>
          </a:xfrm>
          <a:prstGeom prst="rect">
            <a:avLst/>
          </a:prstGeom>
        </p:spPr>
      </p:pic>
      <p:sp>
        <p:nvSpPr>
          <p:cNvPr id="25" name="text" descr="{&quot;templafy&quot;:{&quot;id&quot;:&quot;d8cf9706-1bd8-4d7b-8487-de901490d83f&quot;}}" title="UserProfile.Name">
            <a:extLst>
              <a:ext uri="{FF2B5EF4-FFF2-40B4-BE49-F238E27FC236}">
                <a16:creationId xmlns:a16="http://schemas.microsoft.com/office/drawing/2014/main" id="{29196FA7-035F-42A9-9CB1-B3531C1BCAD4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6" name="text" descr="{&quot;templafy&quot;:{&quot;id&quot;:&quot;76c05dd4-c46b-49c9-aff0-878b0db5b145&quot;}}" hidden="1" title="Form.Manuel_dato">
            <a:extLst>
              <a:ext uri="{FF2B5EF4-FFF2-40B4-BE49-F238E27FC236}">
                <a16:creationId xmlns:a16="http://schemas.microsoft.com/office/drawing/2014/main" id="{BDFC733C-32E6-4B9B-9AFE-2B046104CDB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pic>
        <p:nvPicPr>
          <p:cNvPr id="1080057977" name="image" descr="{&quot;templafy&quot;:{&quot;id&quot;:&quot;7c824e82-42f8-4b70-a7a7-d3c28f78dc4e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6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dt billed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DD90D0-F6A3-4F85-A196-6E7F39CAA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84A09467-3A38-402F-9ED6-D89FA586B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Pladsholder til billede 2">
            <a:extLst>
              <a:ext uri="{FF2B5EF4-FFF2-40B4-BE49-F238E27FC236}">
                <a16:creationId xmlns:a16="http://schemas.microsoft.com/office/drawing/2014/main" id="{C870A587-0A3A-42CA-9458-234900FF9E4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1999" cy="6858000"/>
          </a:xfrm>
        </p:spPr>
        <p:txBody>
          <a:bodyPr tIns="612000" anchor="ctr" anchorCtr="0"/>
          <a:lstStyle>
            <a:lvl1pPr marL="0" indent="0" algn="ctr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</p:spTree>
    <p:extLst>
      <p:ext uri="{BB962C8B-B14F-4D97-AF65-F5344CB8AC3E}">
        <p14:creationId xmlns:p14="http://schemas.microsoft.com/office/powerpoint/2010/main" val="2509357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539748" y="539751"/>
            <a:ext cx="11109325" cy="6501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 sz="3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Brugerguide - Slet før anvendelse</a:t>
            </a: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9ED1F91D-CAD7-4803-B48E-26A1E9D1349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58800" y="1479519"/>
            <a:ext cx="228036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900" b="1" noProof="1">
                <a:latin typeface="Arial" panose="020B0604020202020204" pitchFamily="34" charset="0"/>
                <a:cs typeface="Arial" panose="020B0604020202020204" pitchFamily="34" charset="0"/>
              </a:rPr>
              <a:t>Brug</a:t>
            </a:r>
            <a:r>
              <a:rPr lang="da-DK" sz="900" b="1" baseline="0" noProof="1">
                <a:latin typeface="Arial" panose="020B0604020202020204" pitchFamily="34" charset="0"/>
                <a:cs typeface="Arial" panose="020B0604020202020204" pitchFamily="34" charset="0"/>
              </a:rPr>
              <a:t> tekst typografier</a:t>
            </a:r>
            <a:endParaRPr lang="da-DK" sz="900" b="1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gå frem i tekst-niveauer. 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derefter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skifte fra et niveau til 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gå tilbage i tekst-niveauer,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SHIFT+TAB</a:t>
            </a: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Forøg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Formindsk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listeniveau bruges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Ændre slide layouts</a:t>
            </a: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pilen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ved siden af 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få vist en dropdown menu af </a:t>
            </a:r>
            <a:b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mulige slides layout</a:t>
            </a: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ændre dit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nuværende layout til et alternativt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Nulstil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Hjem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Nulstil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nulstille placering, størrelse og formatering af pladsholdere til layoutets oprindelige design</a:t>
            </a:r>
            <a:endParaRPr 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1 Forøg formindsk">
            <a:extLst>
              <a:ext uri="{FF2B5EF4-FFF2-40B4-BE49-F238E27FC236}">
                <a16:creationId xmlns:a16="http://schemas.microsoft.com/office/drawing/2014/main" id="{C1320887-C283-44C4-A258-0F4F30AB9B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9597" y="2564168"/>
            <a:ext cx="549328" cy="285228"/>
          </a:xfrm>
          <a:prstGeom prst="rect">
            <a:avLst/>
          </a:prstGeom>
        </p:spPr>
      </p:pic>
      <p:pic>
        <p:nvPicPr>
          <p:cNvPr id="20" name="3 Layout">
            <a:extLst>
              <a:ext uri="{FF2B5EF4-FFF2-40B4-BE49-F238E27FC236}">
                <a16:creationId xmlns:a16="http://schemas.microsoft.com/office/drawing/2014/main" id="{65C4A96F-1A4B-422A-A364-36A11A350F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6944" r="2272" b="69429"/>
          <a:stretch/>
        </p:blipFill>
        <p:spPr>
          <a:xfrm>
            <a:off x="2748981" y="3277001"/>
            <a:ext cx="593368" cy="192211"/>
          </a:xfrm>
          <a:prstGeom prst="rect">
            <a:avLst/>
          </a:prstGeom>
        </p:spPr>
      </p:pic>
      <p:pic>
        <p:nvPicPr>
          <p:cNvPr id="21" name="4 Nulstil">
            <a:extLst>
              <a:ext uri="{FF2B5EF4-FFF2-40B4-BE49-F238E27FC236}">
                <a16:creationId xmlns:a16="http://schemas.microsoft.com/office/drawing/2014/main" id="{B4442F1F-206C-4948-A2CE-402C8A7844F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8981" y="4655118"/>
            <a:ext cx="547241" cy="197798"/>
          </a:xfrm>
          <a:prstGeom prst="rect">
            <a:avLst/>
          </a:prstGeom>
        </p:spPr>
      </p:pic>
      <p:sp>
        <p:nvSpPr>
          <p:cNvPr id="22" name="Text Box 3">
            <a:extLst>
              <a:ext uri="{FF2B5EF4-FFF2-40B4-BE49-F238E27FC236}">
                <a16:creationId xmlns:a16="http://schemas.microsoft.com/office/drawing/2014/main" id="{AC472DCD-3E25-4024-9053-0797118E21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1331" y="1479519"/>
            <a:ext cx="2160798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slides med billedpladsholder eller hvilken som helst anden pladsholder, klik på pladsholderens kant. TIP: Hold Shift nede og klik på pladsholderen</a:t>
            </a:r>
            <a:endParaRPr lang="da-DK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Indsæt firma billede</a:t>
            </a: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Klik på den blå 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Templafy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-knap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 drop ned menuen, vælg 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eller klik på 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</a:t>
            </a:r>
            <a:r>
              <a:rPr lang="da-DK" altLang="da-DK" sz="900" b="0" i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-knappen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Templafy vinduet i højre side af skærmen</a:t>
            </a:r>
            <a:endParaRPr lang="da-DK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Browse efter andre billeder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på 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Tools-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knappen</a:t>
            </a:r>
            <a:b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findes under firma fanen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browse </a:t>
            </a:r>
            <a:b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efter et billede</a:t>
            </a:r>
            <a:endParaRPr lang="da-DK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C. Indsæt et kopieret billede</a:t>
            </a:r>
            <a:endParaRPr lang="da-DK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Tools-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knappen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findes under firma fanen 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</a:t>
            </a:r>
            <a:r>
              <a:rPr lang="da-DK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indsætte det kopierede billede</a:t>
            </a:r>
            <a:endParaRPr lang="da-DK" altLang="da-DK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1F9AF259-CD67-4F52-9A1F-EC718D03CD3D}"/>
              </a:ext>
            </a:extLst>
          </p:cNvPr>
          <p:cNvGrpSpPr/>
          <p:nvPr userDrawn="1"/>
        </p:nvGrpSpPr>
        <p:grpSpPr>
          <a:xfrm>
            <a:off x="6241457" y="3341699"/>
            <a:ext cx="740398" cy="934814"/>
            <a:chOff x="6398620" y="3815586"/>
            <a:chExt cx="740398" cy="934814"/>
          </a:xfrm>
        </p:grpSpPr>
        <p:pic>
          <p:nvPicPr>
            <p:cNvPr id="24" name="6 Crop">
              <a:extLst>
                <a:ext uri="{FF2B5EF4-FFF2-40B4-BE49-F238E27FC236}">
                  <a16:creationId xmlns:a16="http://schemas.microsoft.com/office/drawing/2014/main" id="{9CB1AB9A-B60D-4B1E-9CBF-74CFC0E384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398620" y="3815586"/>
              <a:ext cx="337400" cy="321707"/>
            </a:xfrm>
            <a:prstGeom prst="rect">
              <a:avLst/>
            </a:prstGeom>
          </p:spPr>
        </p:pic>
        <p:pic>
          <p:nvPicPr>
            <p:cNvPr id="25" name="Billede 24">
              <a:extLst>
                <a:ext uri="{FF2B5EF4-FFF2-40B4-BE49-F238E27FC236}">
                  <a16:creationId xmlns:a16="http://schemas.microsoft.com/office/drawing/2014/main" id="{85D034CD-5AB5-4128-B1ED-C46433151D2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1304" t="11451" r="30180" b="26335"/>
            <a:stretch/>
          </p:blipFill>
          <p:spPr>
            <a:xfrm>
              <a:off x="6442770" y="4118189"/>
              <a:ext cx="696248" cy="632211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6E0524AF-02C9-42C0-A17F-A5980D805B44}"/>
              </a:ext>
            </a:extLst>
          </p:cNvPr>
          <p:cNvGrpSpPr/>
          <p:nvPr userDrawn="1"/>
        </p:nvGrpSpPr>
        <p:grpSpPr>
          <a:xfrm>
            <a:off x="6234489" y="4380694"/>
            <a:ext cx="740397" cy="929593"/>
            <a:chOff x="6391652" y="4854581"/>
            <a:chExt cx="740397" cy="929593"/>
          </a:xfrm>
        </p:grpSpPr>
        <p:pic>
          <p:nvPicPr>
            <p:cNvPr id="29" name="6 Crop">
              <a:extLst>
                <a:ext uri="{FF2B5EF4-FFF2-40B4-BE49-F238E27FC236}">
                  <a16:creationId xmlns:a16="http://schemas.microsoft.com/office/drawing/2014/main" id="{9F98BB02-E51F-4746-B69E-9C71148264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391652" y="4854581"/>
              <a:ext cx="337400" cy="321707"/>
            </a:xfrm>
            <a:prstGeom prst="rect">
              <a:avLst/>
            </a:prstGeom>
          </p:spPr>
        </p:pic>
        <p:pic>
          <p:nvPicPr>
            <p:cNvPr id="36" name="Billede 35">
              <a:extLst>
                <a:ext uri="{FF2B5EF4-FFF2-40B4-BE49-F238E27FC236}">
                  <a16:creationId xmlns:a16="http://schemas.microsoft.com/office/drawing/2014/main" id="{F03B3F55-2CD4-4955-87F4-7332ABF9C31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/>
            <a:srcRect l="1152" t="11676" r="31017" b="26411"/>
            <a:stretch/>
          </p:blipFill>
          <p:spPr>
            <a:xfrm>
              <a:off x="6442770" y="5155024"/>
              <a:ext cx="689279" cy="629150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570C9D30-5E46-4A8F-8AF8-0A3A35FF4070}"/>
              </a:ext>
            </a:extLst>
          </p:cNvPr>
          <p:cNvGrpSpPr/>
          <p:nvPr userDrawn="1"/>
        </p:nvGrpSpPr>
        <p:grpSpPr>
          <a:xfrm>
            <a:off x="6285608" y="2237665"/>
            <a:ext cx="676669" cy="997704"/>
            <a:chOff x="6442771" y="2574072"/>
            <a:chExt cx="676669" cy="997704"/>
          </a:xfrm>
        </p:grpSpPr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6459B022-C4F9-472E-A75D-684BCC545A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9" name="Billede 38">
              <a:extLst>
                <a:ext uri="{FF2B5EF4-FFF2-40B4-BE49-F238E27FC236}">
                  <a16:creationId xmlns:a16="http://schemas.microsoft.com/office/drawing/2014/main" id="{6676C55A-9D05-4855-A873-5DA79C75422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0" name="Text Box 3">
            <a:extLst>
              <a:ext uri="{FF2B5EF4-FFF2-40B4-BE49-F238E27FC236}">
                <a16:creationId xmlns:a16="http://schemas.microsoft.com/office/drawing/2014/main" id="{3D524C37-9B03-4C43-9C67-F15B8611C77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982683" y="1479519"/>
            <a:ext cx="2566254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Beskær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ændre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Ønsker du at skalere billedet, så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-knappen nede, mens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Tips: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Hvis du sletter billedet og indsætter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nyt, kan billedet lægge sig foran tekst og grafik. Hvis dette sker, højreklik på billedet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 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 bagest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justere sidenummerering, </a:t>
            </a:r>
            <a:b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 og sidefod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Gør dette som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 sidste i din præsentation, </a:t>
            </a:r>
            <a:b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så det slår igennem på alle slides</a:t>
            </a:r>
            <a:endParaRPr lang="da-DK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Sidehoved og Sidefod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(Tekst kommer fra Templafy)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Anvend på alle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eller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Anvend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se 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 sæt hak ved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Tips: Alt + F9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hurtig visning af hjælpelinjer</a:t>
            </a:r>
          </a:p>
        </p:txBody>
      </p:sp>
      <p:pic>
        <p:nvPicPr>
          <p:cNvPr id="41" name="6 Beskær">
            <a:extLst>
              <a:ext uri="{FF2B5EF4-FFF2-40B4-BE49-F238E27FC236}">
                <a16:creationId xmlns:a16="http://schemas.microsoft.com/office/drawing/2014/main" id="{6D747865-747C-4723-A63A-8AA2425D45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5312" y="1658669"/>
            <a:ext cx="337400" cy="321707"/>
          </a:xfrm>
          <a:prstGeom prst="rect">
            <a:avLst/>
          </a:prstGeom>
        </p:spPr>
      </p:pic>
      <p:pic>
        <p:nvPicPr>
          <p:cNvPr id="42" name="7 Skalér billede">
            <a:extLst>
              <a:ext uri="{FF2B5EF4-FFF2-40B4-BE49-F238E27FC236}">
                <a16:creationId xmlns:a16="http://schemas.microsoft.com/office/drawing/2014/main" id="{5183FB2B-6E9E-41FC-88C0-479135A148C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85312" y="2019309"/>
            <a:ext cx="359695" cy="335309"/>
          </a:xfrm>
          <a:prstGeom prst="rect">
            <a:avLst/>
          </a:prstGeom>
        </p:spPr>
      </p:pic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F5A184B9-90D9-4973-987E-71621E0A2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D015F341-CDF3-4F74-8F12-0BEE09574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D0652-AB80-46FC-A21E-38F4C38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1484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366837" y="872078"/>
            <a:ext cx="10137776" cy="8269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366837" y="1993525"/>
            <a:ext cx="10137776" cy="34912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Footer" hidden="1"/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00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4" name="Dato" hidden="1"/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">
                <a:noFill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25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60" r:id="rId4"/>
    <p:sldLayoutId id="2147483664" r:id="rId5"/>
    <p:sldLayoutId id="2147483675" r:id="rId6"/>
    <p:sldLayoutId id="2147483667" r:id="rId7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144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20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28000" indent="-126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188000" indent="-108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548000" indent="-108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90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200" kern="1200" baseline="0" dirty="0">
          <a:solidFill>
            <a:schemeClr val="tx1"/>
          </a:solidFill>
          <a:latin typeface="+mn-lt"/>
          <a:ea typeface="+mn-ea"/>
          <a:cs typeface="+mn-cs"/>
        </a:defRPr>
      </a:lvl6pPr>
      <a:lvl7pPr marL="226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100" kern="1200" baseline="0" dirty="0">
          <a:solidFill>
            <a:schemeClr val="tx1"/>
          </a:solidFill>
          <a:latin typeface="+mn-lt"/>
          <a:ea typeface="+mn-ea"/>
          <a:cs typeface="+mn-cs"/>
        </a:defRPr>
      </a:lvl7pPr>
      <a:lvl8pPr marL="262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000" kern="1200" baseline="0" dirty="0">
          <a:solidFill>
            <a:schemeClr val="tx1"/>
          </a:solidFill>
          <a:latin typeface="+mn-lt"/>
          <a:ea typeface="+mn-ea"/>
          <a:cs typeface="+mn-cs"/>
        </a:defRPr>
      </a:lvl8pPr>
      <a:lvl9pPr marL="298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80808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1071" userDrawn="1">
          <p15:clr>
            <a:srgbClr val="F26B43"/>
          </p15:clr>
        </p15:guide>
        <p15:guide id="6" orient="horz" pos="1253" userDrawn="1">
          <p15:clr>
            <a:srgbClr val="F26B43"/>
          </p15:clr>
        </p15:guide>
        <p15:guide id="7" orient="horz" pos="3455" userDrawn="1">
          <p15:clr>
            <a:srgbClr val="F26B43"/>
          </p15:clr>
        </p15:guide>
        <p15:guide id="10" pos="861" userDrawn="1">
          <p15:clr>
            <a:srgbClr val="F26B43"/>
          </p15:clr>
        </p15:guide>
        <p15:guide id="11" pos="7247" userDrawn="1">
          <p15:clr>
            <a:srgbClr val="F26B43"/>
          </p15:clr>
        </p15:guide>
        <p15:guide id="12" pos="3963" userDrawn="1">
          <p15:clr>
            <a:srgbClr val="F26B43"/>
          </p15:clr>
        </p15:guide>
        <p15:guide id="13" pos="41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9F01D-1F52-470A-9F41-151D1BCD7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Patienter med psykiske symptomer på Arbejds- og Miljømedicinsk Afdeling, BBH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59F7830-B7B2-40F5-A4BA-7285162DA8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Nanna Eller, oplæg til Learning Lab 11.4.24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24EBEB-D18A-47BE-8B7C-2F6938305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188BF3-46E2-42BF-AD97-F157446E2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088A4B-6924-4285-948E-94CF7CD2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1</a:t>
            </a:fld>
            <a:endParaRPr lang="da-DK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90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A83A77-E0B3-4A03-85CB-B9BCBF77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B629919-565D-4C09-B495-8E8D76F32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77BDC4-6E89-47D1-A13C-E822E9DFFFA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a-DK" dirty="0"/>
              <a:t>Den arbejdsmedicinske undersøgelse og vores almindelige håndtering / tilbud</a:t>
            </a:r>
          </a:p>
          <a:p>
            <a:r>
              <a:rPr lang="da-DK" dirty="0"/>
              <a:t>Patienttal fra Arbejds- og Miljømedicinsk Afdeling, BBH</a:t>
            </a:r>
          </a:p>
          <a:p>
            <a:r>
              <a:rPr lang="da-DK" dirty="0"/>
              <a:t>Stressreduktionsklinikken</a:t>
            </a:r>
          </a:p>
          <a:p>
            <a:endParaRPr lang="da-DK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5822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B5E216-FF63-CD24-8646-1ECFA156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089" y="404664"/>
            <a:ext cx="10137524" cy="828000"/>
          </a:xfrm>
        </p:spPr>
        <p:txBody>
          <a:bodyPr/>
          <a:lstStyle/>
          <a:p>
            <a:r>
              <a:rPr lang="da-DK" dirty="0"/>
              <a:t>Patientkonsultationer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C4043FDD-755F-EB7E-A22B-2C5AD3136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08892B6-12BE-3891-363D-66F7477BF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67089" y="1556792"/>
            <a:ext cx="10136614" cy="3498850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Henvisninger</a:t>
            </a:r>
          </a:p>
          <a:p>
            <a:r>
              <a:rPr lang="da-DK" dirty="0"/>
              <a:t>60% fra egen læge</a:t>
            </a:r>
          </a:p>
          <a:p>
            <a:r>
              <a:rPr lang="da-DK" dirty="0"/>
              <a:t>14% fra Arbejdsmarkedets Erhvervssikring</a:t>
            </a:r>
          </a:p>
          <a:p>
            <a:r>
              <a:rPr lang="da-DK" dirty="0"/>
              <a:t>7% fra fagforeninger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Udredning</a:t>
            </a:r>
          </a:p>
          <a:p>
            <a:r>
              <a:rPr lang="da-DK" dirty="0"/>
              <a:t>Målsætning om tid til journaloptagelse indenfor 30 dage – overholdes stort set</a:t>
            </a:r>
          </a:p>
          <a:p>
            <a:r>
              <a:rPr lang="da-DK" dirty="0"/>
              <a:t>Anslået 80% afsluttes i forbindelse med denne samtale/ undersøgelse</a:t>
            </a:r>
          </a:p>
        </p:txBody>
      </p:sp>
    </p:spTree>
    <p:extLst>
      <p:ext uri="{BB962C8B-B14F-4D97-AF65-F5344CB8AC3E}">
        <p14:creationId xmlns:p14="http://schemas.microsoft.com/office/powerpoint/2010/main" val="2249241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B9BCA6CD-052F-92A6-1BC3-B13DA1D9E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1CD796B-11EF-3817-ECBB-663B051B6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089" y="564040"/>
            <a:ext cx="10137524" cy="828000"/>
          </a:xfrm>
        </p:spPr>
        <p:txBody>
          <a:bodyPr/>
          <a:lstStyle/>
          <a:p>
            <a:r>
              <a:rPr lang="da-DK" dirty="0"/>
              <a:t>Den arbejdsmedicinske undersøgelse</a:t>
            </a:r>
          </a:p>
        </p:txBody>
      </p:sp>
      <p:sp>
        <p:nvSpPr>
          <p:cNvPr id="6" name="Pladsholder til slidenummer 2">
            <a:extLst>
              <a:ext uri="{FF2B5EF4-FFF2-40B4-BE49-F238E27FC236}">
                <a16:creationId xmlns:a16="http://schemas.microsoft.com/office/drawing/2014/main" id="{AC6B9109-A0F2-DB55-9ED2-22640552DE0D}"/>
              </a:ext>
            </a:extLst>
          </p:cNvPr>
          <p:cNvSpPr txBox="1">
            <a:spLocks/>
          </p:cNvSpPr>
          <p:nvPr/>
        </p:nvSpPr>
        <p:spPr>
          <a:xfrm>
            <a:off x="11504613" y="5949280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a-DK"/>
            </a:defPPr>
            <a:lvl1pPr marL="0" algn="ctr" defTabSz="914400" rtl="0" eaLnBrk="1" latinLnBrk="0" hangingPunct="1">
              <a:defRPr lang="da-DK" sz="900" b="1" kern="1200">
                <a:solidFill>
                  <a:srgbClr val="567F4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7EC89C-17A0-4E64-A6D2-B825673CEEDF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7" name="Pladsholder til indhold 3">
            <a:extLst>
              <a:ext uri="{FF2B5EF4-FFF2-40B4-BE49-F238E27FC236}">
                <a16:creationId xmlns:a16="http://schemas.microsoft.com/office/drawing/2014/main" id="{A67CC57A-D47B-6B20-C821-079A7B8726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67089" y="1679575"/>
            <a:ext cx="10416633" cy="3498850"/>
          </a:xfrm>
        </p:spPr>
        <p:txBody>
          <a:bodyPr/>
          <a:lstStyle/>
          <a:p>
            <a:r>
              <a:rPr lang="da-DK" dirty="0"/>
              <a:t>Forberedelse: udfyldelse af elektronisk spørgeskema – CV</a:t>
            </a:r>
          </a:p>
          <a:p>
            <a:r>
              <a:rPr lang="da-DK" dirty="0"/>
              <a:t>Selve undersøgelsen</a:t>
            </a:r>
          </a:p>
          <a:p>
            <a:pPr lvl="1"/>
            <a:r>
              <a:rPr lang="da-DK" dirty="0"/>
              <a:t>Samtale og objektiv undersøgelse</a:t>
            </a:r>
          </a:p>
          <a:p>
            <a:r>
              <a:rPr lang="da-DK" dirty="0"/>
              <a:t>Efter - evt. henvisning til andre undersøgelser (blodprøver, røntgen, MR, CT </a:t>
            </a:r>
            <a:r>
              <a:rPr lang="da-DK" dirty="0" err="1"/>
              <a:t>etc</a:t>
            </a:r>
            <a:r>
              <a:rPr lang="da-DK" dirty="0"/>
              <a:t>)</a:t>
            </a:r>
          </a:p>
          <a:p>
            <a:pPr lvl="1"/>
            <a:r>
              <a:rPr lang="da-DK" dirty="0" err="1"/>
              <a:t>Evt</a:t>
            </a:r>
            <a:r>
              <a:rPr lang="da-DK" dirty="0"/>
              <a:t> arbejdspladsbesøg, rundbordssamtale, indhentning af rapporter</a:t>
            </a:r>
          </a:p>
          <a:p>
            <a:pPr lvl="1"/>
            <a:r>
              <a:rPr lang="da-DK" dirty="0"/>
              <a:t>Journal med konklusion og rådgivning</a:t>
            </a:r>
          </a:p>
          <a:p>
            <a:pPr lvl="1"/>
            <a:r>
              <a:rPr lang="da-DK" dirty="0" err="1"/>
              <a:t>Evt</a:t>
            </a:r>
            <a:r>
              <a:rPr lang="da-DK" dirty="0"/>
              <a:t> anmeldelse til Arbejdsmarkedets </a:t>
            </a:r>
            <a:r>
              <a:rPr lang="da-DK" dirty="0" err="1"/>
              <a:t>Ehvervssikring</a:t>
            </a:r>
            <a:endParaRPr lang="da-DK" dirty="0"/>
          </a:p>
          <a:p>
            <a:pPr lvl="1"/>
            <a:r>
              <a:rPr lang="da-DK" dirty="0" err="1"/>
              <a:t>Evt</a:t>
            </a:r>
            <a:r>
              <a:rPr lang="da-DK" dirty="0"/>
              <a:t> intern henvisning til Stressreduktionsklinikken</a:t>
            </a:r>
          </a:p>
        </p:txBody>
      </p:sp>
    </p:spTree>
    <p:extLst>
      <p:ext uri="{BB962C8B-B14F-4D97-AF65-F5344CB8AC3E}">
        <p14:creationId xmlns:p14="http://schemas.microsoft.com/office/powerpoint/2010/main" val="233347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DA17F7-B914-1D7F-6ABE-116B5779F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Antal patienter m. div. diagnoser 2009, 2018 og 2023</a:t>
            </a:r>
            <a:br>
              <a:rPr lang="da-DK" dirty="0"/>
            </a:br>
            <a:r>
              <a:rPr lang="da-DK" dirty="0"/>
              <a:t>(</a:t>
            </a:r>
            <a:r>
              <a:rPr lang="da-DK" dirty="0" err="1"/>
              <a:t>RegionHovedstaden</a:t>
            </a:r>
            <a:r>
              <a:rPr lang="da-DK" dirty="0"/>
              <a:t>)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1EF6A96D-EB95-EEC5-AA8E-7D244835D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5</a:t>
            </a:fld>
            <a:endParaRPr lang="da-DK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A091DF6F-9742-DFF1-14DF-C1EFB943A0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290430"/>
              </p:ext>
            </p:extLst>
          </p:nvPr>
        </p:nvGraphicFramePr>
        <p:xfrm>
          <a:off x="887319" y="1916832"/>
          <a:ext cx="10960987" cy="21347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70294115"/>
                    </a:ext>
                  </a:extLst>
                </a:gridCol>
                <a:gridCol w="761265">
                  <a:extLst>
                    <a:ext uri="{9D8B030D-6E8A-4147-A177-3AD203B41FA5}">
                      <a16:colId xmlns:a16="http://schemas.microsoft.com/office/drawing/2014/main" val="125865762"/>
                    </a:ext>
                  </a:extLst>
                </a:gridCol>
                <a:gridCol w="1053110">
                  <a:extLst>
                    <a:ext uri="{9D8B030D-6E8A-4147-A177-3AD203B41FA5}">
                      <a16:colId xmlns:a16="http://schemas.microsoft.com/office/drawing/2014/main" val="2520525030"/>
                    </a:ext>
                  </a:extLst>
                </a:gridCol>
                <a:gridCol w="1256968">
                  <a:extLst>
                    <a:ext uri="{9D8B030D-6E8A-4147-A177-3AD203B41FA5}">
                      <a16:colId xmlns:a16="http://schemas.microsoft.com/office/drawing/2014/main" val="2672244700"/>
                    </a:ext>
                  </a:extLst>
                </a:gridCol>
                <a:gridCol w="1191258">
                  <a:extLst>
                    <a:ext uri="{9D8B030D-6E8A-4147-A177-3AD203B41FA5}">
                      <a16:colId xmlns:a16="http://schemas.microsoft.com/office/drawing/2014/main" val="216129602"/>
                    </a:ext>
                  </a:extLst>
                </a:gridCol>
                <a:gridCol w="967897">
                  <a:extLst>
                    <a:ext uri="{9D8B030D-6E8A-4147-A177-3AD203B41FA5}">
                      <a16:colId xmlns:a16="http://schemas.microsoft.com/office/drawing/2014/main" val="1651077727"/>
                    </a:ext>
                  </a:extLst>
                </a:gridCol>
                <a:gridCol w="797143">
                  <a:extLst>
                    <a:ext uri="{9D8B030D-6E8A-4147-A177-3AD203B41FA5}">
                      <a16:colId xmlns:a16="http://schemas.microsoft.com/office/drawing/2014/main" val="1229981083"/>
                    </a:ext>
                  </a:extLst>
                </a:gridCol>
                <a:gridCol w="1053110">
                  <a:extLst>
                    <a:ext uri="{9D8B030D-6E8A-4147-A177-3AD203B41FA5}">
                      <a16:colId xmlns:a16="http://schemas.microsoft.com/office/drawing/2014/main" val="899952102"/>
                    </a:ext>
                  </a:extLst>
                </a:gridCol>
                <a:gridCol w="1053110">
                  <a:extLst>
                    <a:ext uri="{9D8B030D-6E8A-4147-A177-3AD203B41FA5}">
                      <a16:colId xmlns:a16="http://schemas.microsoft.com/office/drawing/2014/main" val="3271660869"/>
                    </a:ext>
                  </a:extLst>
                </a:gridCol>
                <a:gridCol w="1053110">
                  <a:extLst>
                    <a:ext uri="{9D8B030D-6E8A-4147-A177-3AD203B41FA5}">
                      <a16:colId xmlns:a16="http://schemas.microsoft.com/office/drawing/2014/main" val="3280386053"/>
                    </a:ext>
                  </a:extLst>
                </a:gridCol>
                <a:gridCol w="1053936">
                  <a:extLst>
                    <a:ext uri="{9D8B030D-6E8A-4147-A177-3AD203B41FA5}">
                      <a16:colId xmlns:a16="http://schemas.microsoft.com/office/drawing/2014/main" val="113093844"/>
                    </a:ext>
                  </a:extLst>
                </a:gridCol>
              </a:tblGrid>
              <a:tr h="8254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 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Kræft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Psykisk (%)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Nervesys.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Kredsløb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>
                          <a:effectLst/>
                          <a:latin typeface="+mn-lt"/>
                        </a:rPr>
                        <a:t>Luftvej</a:t>
                      </a:r>
                      <a:endParaRPr lang="da-DK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>
                          <a:effectLst/>
                          <a:latin typeface="+mn-lt"/>
                        </a:rPr>
                        <a:t>Hud</a:t>
                      </a:r>
                      <a:endParaRPr lang="da-DK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>
                          <a:effectLst/>
                          <a:latin typeface="+mn-lt"/>
                        </a:rPr>
                        <a:t>Bevægeapp (%)</a:t>
                      </a:r>
                      <a:endParaRPr lang="da-DK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Gravide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Andet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Total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6525049"/>
                  </a:ext>
                </a:extLst>
              </a:tr>
              <a:tr h="496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 (8)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720 (41)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1110153"/>
                  </a:ext>
                </a:extLst>
              </a:tr>
              <a:tr h="406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</a:rPr>
                        <a:t>2018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79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  <a:latin typeface="+mn-lt"/>
                        </a:rPr>
                        <a:t>390 (19)</a:t>
                      </a:r>
                      <a:endParaRPr lang="da-DK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77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15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238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49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  <a:latin typeface="+mn-lt"/>
                        </a:rPr>
                        <a:t>637 (31)</a:t>
                      </a:r>
                      <a:endParaRPr lang="da-DK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153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>
                          <a:effectLst/>
                          <a:latin typeface="+mn-lt"/>
                        </a:rPr>
                        <a:t>402</a:t>
                      </a:r>
                      <a:endParaRPr lang="da-DK" sz="18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2040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6296983"/>
                  </a:ext>
                </a:extLst>
              </a:tr>
              <a:tr h="406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>
                          <a:effectLst/>
                          <a:latin typeface="+mn-lt"/>
                        </a:rPr>
                        <a:t>2023</a:t>
                      </a:r>
                      <a:endParaRPr lang="da-DK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76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  <a:latin typeface="+mn-lt"/>
                        </a:rPr>
                        <a:t>515 (25)</a:t>
                      </a:r>
                      <a:endParaRPr lang="da-DK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73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19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161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70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  <a:latin typeface="+mn-lt"/>
                        </a:rPr>
                        <a:t>620 (30)</a:t>
                      </a:r>
                      <a:endParaRPr lang="da-DK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167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356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0" dirty="0">
                          <a:effectLst/>
                          <a:latin typeface="+mn-lt"/>
                        </a:rPr>
                        <a:t>2057</a:t>
                      </a:r>
                      <a:endParaRPr lang="da-DK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1717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03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B9C2E4-6AAB-FCDF-2675-04A39F051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Patienter med psykisk diagnose fordelt på fag, </a:t>
            </a:r>
            <a:br>
              <a:rPr lang="da-DK" dirty="0"/>
            </a:br>
            <a:r>
              <a:rPr lang="da-DK" dirty="0" err="1"/>
              <a:t>hhv</a:t>
            </a:r>
            <a:r>
              <a:rPr lang="da-DK" dirty="0"/>
              <a:t> 2018 og 2023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73A4B055-C775-4D88-64A3-9CD907917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6</a:t>
            </a:fld>
            <a:endParaRPr lang="da-DK" dirty="0"/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13C2F77F-CFDF-0472-4374-978009A119D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81727819"/>
              </p:ext>
            </p:extLst>
          </p:nvPr>
        </p:nvGraphicFramePr>
        <p:xfrm>
          <a:off x="1559496" y="1988840"/>
          <a:ext cx="8712968" cy="33592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27670">
                  <a:extLst>
                    <a:ext uri="{9D8B030D-6E8A-4147-A177-3AD203B41FA5}">
                      <a16:colId xmlns:a16="http://schemas.microsoft.com/office/drawing/2014/main" val="3543157561"/>
                    </a:ext>
                  </a:extLst>
                </a:gridCol>
                <a:gridCol w="2615940">
                  <a:extLst>
                    <a:ext uri="{9D8B030D-6E8A-4147-A177-3AD203B41FA5}">
                      <a16:colId xmlns:a16="http://schemas.microsoft.com/office/drawing/2014/main" val="1404074575"/>
                    </a:ext>
                  </a:extLst>
                </a:gridCol>
                <a:gridCol w="2469358">
                  <a:extLst>
                    <a:ext uri="{9D8B030D-6E8A-4147-A177-3AD203B41FA5}">
                      <a16:colId xmlns:a16="http://schemas.microsoft.com/office/drawing/2014/main" val="2852656410"/>
                    </a:ext>
                  </a:extLst>
                </a:gridCol>
              </a:tblGrid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 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2018 (N=390) (%)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2023 (N=515) (%)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727759"/>
                  </a:ext>
                </a:extLst>
              </a:tr>
              <a:tr h="471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Det pædagogiske område – pædagog, lærer etc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91 (32)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106 (21)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1539199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Sundhed og pleje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47 (12)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86 (17)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8158204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Kontor, IT og administration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75 (19)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81 (16)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4162908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Rengøring, butik og køkken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33 (8)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45 (9)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1333393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Socialrådgivning og jura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22 (6)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32 (6)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7320466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Håndværkere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18 (5)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31 (6)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8667105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Politi og fængsel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27 (7)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11 (2)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7533743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Produktion, transport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9 (2)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8 (1,5)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1947444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Andet 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5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11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9537930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Missing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>
                          <a:effectLst/>
                        </a:rPr>
                        <a:t>63</a:t>
                      </a:r>
                      <a:endParaRPr lang="da-DK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</a:rPr>
                        <a:t>104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5994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1450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FADFE-48BF-1B3D-46D7-D1F512071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089" y="260648"/>
            <a:ext cx="10137524" cy="1080028"/>
          </a:xfrm>
        </p:spPr>
        <p:txBody>
          <a:bodyPr/>
          <a:lstStyle/>
          <a:p>
            <a:r>
              <a:rPr lang="da-DK" dirty="0"/>
              <a:t>Patienter med psykiske symptomer eller sygdom, </a:t>
            </a:r>
            <a:br>
              <a:rPr lang="da-DK" dirty="0"/>
            </a:br>
            <a:r>
              <a:rPr lang="da-DK" dirty="0"/>
              <a:t>2018 og 2023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B3F1F7E-F2C0-1346-C6C0-21CF49FDF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7</a:t>
            </a:fld>
            <a:endParaRPr lang="da-DK" dirty="0"/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5D9EFF7D-ED7E-D0E4-75E8-808DA62043B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43669170"/>
              </p:ext>
            </p:extLst>
          </p:nvPr>
        </p:nvGraphicFramePr>
        <p:xfrm>
          <a:off x="1415480" y="1556792"/>
          <a:ext cx="10089133" cy="3762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3088297394"/>
                    </a:ext>
                  </a:extLst>
                </a:gridCol>
                <a:gridCol w="2100943">
                  <a:extLst>
                    <a:ext uri="{9D8B030D-6E8A-4147-A177-3AD203B41FA5}">
                      <a16:colId xmlns:a16="http://schemas.microsoft.com/office/drawing/2014/main" val="4281629764"/>
                    </a:ext>
                  </a:extLst>
                </a:gridCol>
                <a:gridCol w="3379678">
                  <a:extLst>
                    <a:ext uri="{9D8B030D-6E8A-4147-A177-3AD203B41FA5}">
                      <a16:colId xmlns:a16="http://schemas.microsoft.com/office/drawing/2014/main" val="751534764"/>
                    </a:ext>
                  </a:extLst>
                </a:gridCol>
              </a:tblGrid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 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2018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2023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1727470"/>
                  </a:ext>
                </a:extLst>
              </a:tr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>
                          <a:effectLst/>
                        </a:rPr>
                        <a:t> 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N  (%)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N / %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0895247"/>
                  </a:ext>
                </a:extLst>
              </a:tr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Depression (F32)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24 (6)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27  (5)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0328760"/>
                  </a:ext>
                </a:extLst>
              </a:tr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PTSD (F431)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13  (3,3)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16  (3)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6724075"/>
                  </a:ext>
                </a:extLst>
              </a:tr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Tilpasningsreaktion (F432)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27  (7)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AutoNum type="arabicPlain" startAt="22"/>
                      </a:pPr>
                      <a:r>
                        <a:rPr lang="da-DK" sz="2000" dirty="0">
                          <a:effectLst/>
                        </a:rPr>
                        <a:t>(4)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6048451"/>
                  </a:ext>
                </a:extLst>
              </a:tr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Belastningsreaktion (F438 el. 9)</a:t>
                      </a:r>
                      <a:endParaRPr lang="da-DK" sz="20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AutoNum type="arabicPlain" startAt="194"/>
                      </a:pPr>
                      <a:r>
                        <a:rPr lang="da-DK" sz="2000" dirty="0">
                          <a:effectLst/>
                        </a:rPr>
                        <a:t> (50)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395  (77)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552413"/>
                  </a:ext>
                </a:extLst>
              </a:tr>
              <a:tr h="341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Angst (F41)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3  (0,8)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dirty="0">
                          <a:effectLst/>
                        </a:rPr>
                        <a:t>6   (1)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865808"/>
                  </a:ext>
                </a:extLst>
              </a:tr>
              <a:tr h="341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solidFill>
                            <a:schemeClr val="bg1"/>
                          </a:solidFill>
                          <a:effectLst/>
                        </a:rPr>
                        <a:t>Stressende arbejdsforhold (Z56)</a:t>
                      </a:r>
                      <a:endParaRPr lang="da-DK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119  (30)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42  (8,5) 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0151318"/>
                  </a:ext>
                </a:extLst>
              </a:tr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Andet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10  (2,6) 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dirty="0">
                          <a:effectLst/>
                        </a:rPr>
                        <a:t>7  (1,5)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530181"/>
                  </a:ext>
                </a:extLst>
              </a:tr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420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515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1735532"/>
                  </a:ext>
                </a:extLst>
              </a:tr>
              <a:tr h="342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Heraf i Stressreduktionsklinik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 (40)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 (28)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5415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97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AF16B0F-112F-4BD0-6D1C-57A8D1D1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8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2AFBF9C9-CD29-BDFC-5795-DFE26DC4A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-347910"/>
            <a:ext cx="9497750" cy="62971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7D0CB51-F2BB-BBAC-F632-70CB5D9AF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0" y="188640"/>
            <a:ext cx="10137524" cy="828000"/>
          </a:xfrm>
        </p:spPr>
        <p:txBody>
          <a:bodyPr/>
          <a:lstStyle/>
          <a:p>
            <a:r>
              <a:rPr lang="da-DK" dirty="0"/>
              <a:t>Eksponeringer i 2023</a:t>
            </a:r>
          </a:p>
        </p:txBody>
      </p:sp>
    </p:spTree>
    <p:extLst>
      <p:ext uri="{BB962C8B-B14F-4D97-AF65-F5344CB8AC3E}">
        <p14:creationId xmlns:p14="http://schemas.microsoft.com/office/powerpoint/2010/main" val="177331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7BEAB7-BE28-917C-E414-FBDEB2354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Stressreduktionsklinikken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E8C110FB-734B-AD34-1900-B4AF77F59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D5E79AA-C9A9-2867-DD9E-AC142DDFE43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a-DK" dirty="0"/>
              <a:t>I </a:t>
            </a:r>
            <a:r>
              <a:rPr lang="da-DK" dirty="0" err="1"/>
              <a:t>forb</a:t>
            </a:r>
            <a:r>
              <a:rPr lang="da-DK" dirty="0"/>
              <a:t>. med lægesamtalen henvises til visiterende samtale med psykolog </a:t>
            </a:r>
          </a:p>
          <a:p>
            <a:r>
              <a:rPr lang="da-DK" dirty="0"/>
              <a:t>Gruppeforløb med én ugentlig session á 2½ times varighed gennem 9 uger, Mindfulness baseret stressreduktion, MBSR</a:t>
            </a:r>
          </a:p>
          <a:p>
            <a:pPr lvl="1"/>
            <a:r>
              <a:rPr lang="da-DK" dirty="0"/>
              <a:t>Mulighed for en individuel samtale hos psykolog og/eller arbejdsmediciner undervejs </a:t>
            </a:r>
          </a:p>
          <a:p>
            <a:r>
              <a:rPr lang="da-DK" dirty="0"/>
              <a:t>Afsluttende samtale med psykolog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9328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8D8FA-FD94-1187-D880-7265F21C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544" y="620688"/>
            <a:ext cx="10137524" cy="828000"/>
          </a:xfrm>
        </p:spPr>
        <p:txBody>
          <a:bodyPr/>
          <a:lstStyle/>
          <a:p>
            <a:r>
              <a:rPr lang="da-DK" dirty="0"/>
              <a:t>Hvem kommer i forløb i Stressreduktionsklinikken?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B93626E-A40B-9FA6-DE93-2CF23CD18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10</a:t>
            </a:fld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91621FE-A3A3-DD36-75F9-234A7F6D811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a-DK" dirty="0"/>
              <a:t>Ca. 2/3 er offentlig ansatte</a:t>
            </a:r>
          </a:p>
          <a:p>
            <a:r>
              <a:rPr lang="da-DK" dirty="0"/>
              <a:t>Ca. 3/4 er kvinder</a:t>
            </a:r>
          </a:p>
          <a:p>
            <a:r>
              <a:rPr lang="da-DK" dirty="0"/>
              <a:t>Ca. 4/5 er sygemeldte på henvisningstidspunktet</a:t>
            </a:r>
          </a:p>
          <a:p>
            <a:r>
              <a:rPr lang="da-DK" dirty="0"/>
              <a:t>Flest midt i 40’erne, men med stort aldersspænd (midt 20’erne – start 60’erne)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1153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65382F0-64E7-5095-4D7A-4C2397B5C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B821A1F0-A95E-1DE8-7A10-252CDF611D28}"/>
              </a:ext>
            </a:extLst>
          </p:cNvPr>
          <p:cNvSpPr txBox="1">
            <a:spLocks/>
          </p:cNvSpPr>
          <p:nvPr/>
        </p:nvSpPr>
        <p:spPr>
          <a:xfrm>
            <a:off x="11505600" y="6289200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a-DK"/>
            </a:defPPr>
            <a:lvl1pPr marL="0" algn="ctr" defTabSz="914400" rtl="0" eaLnBrk="1" latinLnBrk="0" hangingPunct="1">
              <a:defRPr lang="da-DK" sz="900" b="1" kern="1200">
                <a:solidFill>
                  <a:srgbClr val="567F4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AB5548-7253-48D6-B95B-F3D312A72220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B80240-BC35-31AB-66B2-FC8C734A8B43}"/>
              </a:ext>
            </a:extLst>
          </p:cNvPr>
          <p:cNvSpPr txBox="1">
            <a:spLocks/>
          </p:cNvSpPr>
          <p:nvPr/>
        </p:nvSpPr>
        <p:spPr>
          <a:xfrm>
            <a:off x="8459788" y="6288074"/>
            <a:ext cx="684211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a-DK"/>
            </a:defPPr>
            <a:lvl1pPr marL="0" algn="ctr" defTabSz="914400" rtl="0" eaLnBrk="1" latinLnBrk="0" hangingPunct="1">
              <a:defRPr lang="da-DK"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AB5548-7253-48D6-B95B-F3D312A72220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634DBA-2AEB-4745-B339-8CDE182F3930}"/>
              </a:ext>
            </a:extLst>
          </p:cNvPr>
          <p:cNvSpPr txBox="1">
            <a:spLocks/>
          </p:cNvSpPr>
          <p:nvPr/>
        </p:nvSpPr>
        <p:spPr>
          <a:xfrm>
            <a:off x="683568" y="487777"/>
            <a:ext cx="8460432" cy="7921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da-DK" dirty="0"/>
            </a:br>
            <a:r>
              <a:rPr lang="da-DK" dirty="0"/>
              <a:t>Status, september 2019</a:t>
            </a:r>
          </a:p>
          <a:p>
            <a:pPr algn="ctr"/>
            <a:r>
              <a:rPr lang="da-DK" sz="2400" b="0" dirty="0"/>
              <a:t>N=523; 38 hold, 94% gennemførelse</a:t>
            </a:r>
            <a:endParaRPr lang="en-US" sz="2400" b="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6A2C4FE-9613-B167-7C84-AABB52C93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4808" y="34320432"/>
            <a:ext cx="4731825" cy="398575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992CFA5-09B9-9084-DA99-55E8E8967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300" y="1425334"/>
            <a:ext cx="8049124" cy="4430234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CB4B86F3-946F-4939-3DF7-A9D8377C36CD}"/>
              </a:ext>
            </a:extLst>
          </p:cNvPr>
          <p:cNvSpPr txBox="1"/>
          <p:nvPr/>
        </p:nvSpPr>
        <p:spPr>
          <a:xfrm>
            <a:off x="683568" y="4941168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da-DK" dirty="0" err="1"/>
          </a:p>
        </p:txBody>
      </p:sp>
    </p:spTree>
    <p:extLst>
      <p:ext uri="{BB962C8B-B14F-4D97-AF65-F5344CB8AC3E}">
        <p14:creationId xmlns:p14="http://schemas.microsoft.com/office/powerpoint/2010/main" val="1740509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0941D1-B520-6800-C118-C73867FF8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464" y="404664"/>
            <a:ext cx="10137524" cy="828000"/>
          </a:xfrm>
        </p:spPr>
        <p:txBody>
          <a:bodyPr/>
          <a:lstStyle/>
          <a:p>
            <a:r>
              <a:rPr lang="da-DK" dirty="0"/>
              <a:t>Kliniske erfaringer vedr. patienter med psykiske diagnoser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EC54D411-969C-8C82-E1C6-E18A5D7C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12</a:t>
            </a:fld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17915E6-2171-493E-C8C0-9318B5444E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72374" y="1340768"/>
            <a:ext cx="10136614" cy="3498850"/>
          </a:xfrm>
        </p:spPr>
        <p:txBody>
          <a:bodyPr/>
          <a:lstStyle/>
          <a:p>
            <a:r>
              <a:rPr lang="da-DK" dirty="0"/>
              <a:t>Det er kun en lille brøkdel af patienter med psykiske problemstillinger, der kommer på arbejdsmedicinsk afdeling</a:t>
            </a:r>
          </a:p>
          <a:p>
            <a:r>
              <a:rPr lang="da-DK" dirty="0"/>
              <a:t>Mange strækker sig meget langt for at overkomme kravene på arbejdspladsen</a:t>
            </a:r>
          </a:p>
          <a:p>
            <a:r>
              <a:rPr lang="da-DK" dirty="0"/>
              <a:t>Der opstår ofte problemer i forbindelse med organisationsændringer, lederskift, nye kolleger, nye arbejdsgange / opgaver</a:t>
            </a:r>
          </a:p>
          <a:p>
            <a:r>
              <a:rPr lang="da-DK" dirty="0"/>
              <a:t>Mange benytter psykolog via egen læge, pensionsselskab eller sundhedsforsikring</a:t>
            </a:r>
          </a:p>
          <a:p>
            <a:r>
              <a:rPr lang="da-DK" dirty="0"/>
              <a:t>Kommunerne har mange forskellige tilbud, mestringskurser, stresscoaches etc., men forskelligt fra kommune til kommune</a:t>
            </a:r>
          </a:p>
          <a:p>
            <a:pPr lvl="1"/>
            <a:r>
              <a:rPr lang="da-DK" dirty="0"/>
              <a:t>derfor bliver rådgivning ofte til noget med – ved du om… du kan efterspørge… </a:t>
            </a:r>
          </a:p>
        </p:txBody>
      </p:sp>
    </p:spTree>
    <p:extLst>
      <p:ext uri="{BB962C8B-B14F-4D97-AF65-F5344CB8AC3E}">
        <p14:creationId xmlns:p14="http://schemas.microsoft.com/office/powerpoint/2010/main" val="1862210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16E8C-6208-21F2-FD72-FEEDE75A5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92157D96-3140-6172-F2DB-59517989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13</a:t>
            </a:fld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7B25DC2-A8C7-0880-AF50-E041964AF03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63539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87072470311918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870724703275470"/>
</p:tagLst>
</file>

<file path=ppt/theme/theme1.xml><?xml version="1.0" encoding="utf-8"?>
<a:theme xmlns:a="http://schemas.openxmlformats.org/drawingml/2006/main" name="REGION H Hospital PowerPoint Skabelon_DKfinal">
  <a:themeElements>
    <a:clrScheme name="Region Hovedstaden Blue">
      <a:dk1>
        <a:srgbClr val="333333"/>
      </a:dk1>
      <a:lt1>
        <a:srgbClr val="FFFFFF"/>
      </a:lt1>
      <a:dk2>
        <a:srgbClr val="575757"/>
      </a:dk2>
      <a:lt2>
        <a:srgbClr val="CCEBFA"/>
      </a:lt2>
      <a:accent1>
        <a:srgbClr val="99D7F6"/>
      </a:accent1>
      <a:accent2>
        <a:srgbClr val="333333"/>
      </a:accent2>
      <a:accent3>
        <a:srgbClr val="4DB9EF"/>
      </a:accent3>
      <a:accent4>
        <a:srgbClr val="666666"/>
      </a:accent4>
      <a:accent5>
        <a:srgbClr val="19A5EA"/>
      </a:accent5>
      <a:accent6>
        <a:srgbClr val="999999"/>
      </a:accent6>
      <a:hlink>
        <a:srgbClr val="19A5EA"/>
      </a:hlink>
      <a:folHlink>
        <a:srgbClr val="808080"/>
      </a:folHlink>
    </a:clrScheme>
    <a:fontScheme name="Region Hovedstad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F4A60"/>
        </a:solidFill>
        <a:ln w="9525">
          <a:solidFill>
            <a:srgbClr val="1F4A60"/>
          </a:solidFill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F293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1087 - Bispebjerg - PP -  Flora - 25042022" id="{7CFDF736-D379-4479-B974-B65D3E2E28B8}" vid="{4FE37D3C-89E7-45F9-A851-F4C04A0E2AA5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ajorFont>
      <a:min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EE33EAA26F71647B745C076A4A937A0" ma:contentTypeVersion="15" ma:contentTypeDescription="Opret et nyt dokument." ma:contentTypeScope="" ma:versionID="717680a0066cec0c4658209cbf686320">
  <xsd:schema xmlns:xsd="http://www.w3.org/2001/XMLSchema" xmlns:xs="http://www.w3.org/2001/XMLSchema" xmlns:p="http://schemas.microsoft.com/office/2006/metadata/properties" xmlns:ns2="32b70d9b-ce9c-4eae-bc62-d2e1684ecaae" xmlns:ns3="4ce315fb-a895-4b66-a480-6de20f2410ff" targetNamespace="http://schemas.microsoft.com/office/2006/metadata/properties" ma:root="true" ma:fieldsID="bcc46cc1ba387858b02c8f8904ae8337" ns2:_="" ns3:_="">
    <xsd:import namespace="32b70d9b-ce9c-4eae-bc62-d2e1684ecaae"/>
    <xsd:import namespace="4ce315fb-a895-4b66-a480-6de20f2410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70d9b-ce9c-4eae-bc62-d2e1684eca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ledmærker" ma:readOnly="false" ma:fieldId="{5cf76f15-5ced-4ddc-b409-7134ff3c332f}" ma:taxonomyMulti="true" ma:sspId="5bf0d7c6-e456-457b-8172-35b1075270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e315fb-a895-4b66-a480-6de20f2410f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b07d8d0-844a-4854-a128-80d6250b5177}" ma:internalName="TaxCatchAll" ma:showField="CatchAllData" ma:web="4ce315fb-a895-4b66-a480-6de20f2410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b70d9b-ce9c-4eae-bc62-d2e1684ecaae">
      <Terms xmlns="http://schemas.microsoft.com/office/infopath/2007/PartnerControls"/>
    </lcf76f155ced4ddcb4097134ff3c332f>
    <TaxCatchAll xmlns="4ce315fb-a895-4b66-a480-6de20f2410ff" xsi:nil="true"/>
  </documentManagement>
</p:properties>
</file>

<file path=customXml/itemProps1.xml><?xml version="1.0" encoding="utf-8"?>
<ds:datastoreItem xmlns:ds="http://schemas.openxmlformats.org/officeDocument/2006/customXml" ds:itemID="{DFFFD0DD-D27F-4BAD-94AE-EDCCF677E04E}"/>
</file>

<file path=customXml/itemProps2.xml><?xml version="1.0" encoding="utf-8"?>
<ds:datastoreItem xmlns:ds="http://schemas.openxmlformats.org/officeDocument/2006/customXml" ds:itemID="{4698C1C5-0C33-4C99-9A95-8A672CCA73AB}"/>
</file>

<file path=customXml/itemProps3.xml><?xml version="1.0" encoding="utf-8"?>
<ds:datastoreItem xmlns:ds="http://schemas.openxmlformats.org/officeDocument/2006/customXml" ds:itemID="{5717F5B1-DC97-40AF-99F0-AF3A402012B6}"/>
</file>

<file path=docProps/app.xml><?xml version="1.0" encoding="utf-8"?>
<Properties xmlns="http://schemas.openxmlformats.org/officeDocument/2006/extended-properties" xmlns:vt="http://schemas.openxmlformats.org/officeDocument/2006/docPropsVTypes">
  <Template>BBH_grøn</Template>
  <TotalTime>0</TotalTime>
  <Words>683</Words>
  <Application>Microsoft Office PowerPoint</Application>
  <PresentationFormat>Widescreen</PresentationFormat>
  <Paragraphs>173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Calibri</vt:lpstr>
      <vt:lpstr>REGION H Hospital PowerPoint Skabelon_DKfinal</vt:lpstr>
      <vt:lpstr>Patienter med psykiske symptomer på Arbejds- og Miljømedicinsk Afdeling, BBH</vt:lpstr>
      <vt:lpstr>Overblik</vt:lpstr>
      <vt:lpstr>Patientkonsultationer</vt:lpstr>
      <vt:lpstr>Den arbejdsmedicinske undersøgelse</vt:lpstr>
      <vt:lpstr>Antal patienter m. div. diagnoser 2009, 2018 og 2023 (RegionHovedstaden)</vt:lpstr>
      <vt:lpstr>Patienter med psykisk diagnose fordelt på fag,  hhv 2018 og 2023</vt:lpstr>
      <vt:lpstr>Patienter med psykiske symptomer eller sygdom,  2018 og 2023</vt:lpstr>
      <vt:lpstr>Eksponeringer i 2023</vt:lpstr>
      <vt:lpstr>Stressreduktionsklinikken</vt:lpstr>
      <vt:lpstr>Hvem kommer i forløb i Stressreduktionsklinikken?</vt:lpstr>
      <vt:lpstr>PowerPoint-præsentation</vt:lpstr>
      <vt:lpstr>Kliniske erfaringer vedr. patienter med psykiske diagnoser</vt:lpstr>
      <vt:lpstr>PowerPoint-præsentation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2024-04-02T09:46:48Z</dcterms:created>
  <dcterms:modified xsi:type="dcterms:W3CDTF">2024-04-11T07:05:27Z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ustomerId">
    <vt:lpwstr>regionh</vt:lpwstr>
  </property>
  <property fmtid="{D5CDD505-2E9C-101B-9397-08002B2CF9AE}" pid="3" name="TemplateId">
    <vt:lpwstr>637870724701048738</vt:lpwstr>
  </property>
  <property fmtid="{D5CDD505-2E9C-101B-9397-08002B2CF9AE}" pid="4" name="UserProfileId">
    <vt:lpwstr>636449629610893353</vt:lpwstr>
  </property>
  <property fmtid="{D5CDD505-2E9C-101B-9397-08002B2CF9AE}" pid="5" name="ContentTypeId">
    <vt:lpwstr>0x010100FEE33EAA26F71647B745C076A4A937A0</vt:lpwstr>
  </property>
</Properties>
</file>